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3" r:id="rId3"/>
    <p:sldId id="275" r:id="rId4"/>
    <p:sldId id="276" r:id="rId5"/>
    <p:sldId id="277" r:id="rId6"/>
    <p:sldId id="282" r:id="rId7"/>
    <p:sldId id="278" r:id="rId8"/>
    <p:sldId id="279" r:id="rId9"/>
    <p:sldId id="280" r:id="rId10"/>
    <p:sldId id="267" r:id="rId11"/>
    <p:sldId id="270" r:id="rId12"/>
    <p:sldId id="271" r:id="rId13"/>
    <p:sldId id="273" r:id="rId14"/>
    <p:sldId id="274" r:id="rId15"/>
    <p:sldId id="283" r:id="rId16"/>
    <p:sldId id="260" r:id="rId17"/>
  </p:sldIdLst>
  <p:sldSz cx="12192000" cy="6858000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SimSun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49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146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52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207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64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93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07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26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66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79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57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27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57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6078835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607883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39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551993" y="533376"/>
            <a:ext cx="826864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ABRL  2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endParaRPr b="1" dirty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385522F3-8F4B-D840-9467-12AE2BA2CFC7}"/>
              </a:ext>
            </a:extLst>
          </p:cNvPr>
          <p:cNvSpPr txBox="1"/>
          <p:nvPr/>
        </p:nvSpPr>
        <p:spPr>
          <a:xfrm>
            <a:off x="4024816" y="5456347"/>
            <a:ext cx="4628137" cy="79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lang="es-ES" sz="20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DE 2020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63782" y="2396836"/>
            <a:ext cx="1066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MEDIDAS DE PROTECCION PARA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CONDUCTORES Y </a:t>
            </a:r>
          </a:p>
          <a:p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PARA EL </a:t>
            </a:r>
            <a:r>
              <a:rPr lang="es-ES" sz="3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CONTROL </a:t>
            </a:r>
            <a:r>
              <a:rPr lang="es-ES" sz="32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DE PROPAGACION DEL COVID 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899885" y="1718703"/>
            <a:ext cx="986426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s-ES" sz="2400" b="1" dirty="0" smtClean="0">
                <a:solidFill>
                  <a:srgbClr val="0070C0"/>
                </a:solidFill>
                <a:latin typeface="Montserrat" panose="020B0604020202020204" charset="0"/>
                <a:ea typeface="Montserrat"/>
                <a:cs typeface="Montserrat" panose="020B0604020202020204" charset="0"/>
              </a:rPr>
              <a:t>ELEMENTOS DE PROTECCIÓN PERSONAL</a:t>
            </a:r>
            <a:endParaRPr lang="es-ES" sz="24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9885" y="2369719"/>
            <a:ext cx="6917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Los trabajadores independientes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deben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cumplir con los elementos de protección personal que exige la ley para los trabajadores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dependientes, </a:t>
            </a:r>
            <a:r>
              <a:rPr lang="es-CO" sz="2000" b="1" i="1" dirty="0" smtClean="0">
                <a:latin typeface="Montserrat" panose="020B0604020202020204" charset="0"/>
                <a:cs typeface="Montserrat" panose="020B0604020202020204" charset="0"/>
              </a:rPr>
              <a:t>además de los que se requieran para prevenir el contagio de COVID 19. </a:t>
            </a:r>
            <a:endParaRPr lang="es-CO" sz="2000" b="1" i="1" dirty="0">
              <a:latin typeface="Montserrat" panose="020B0604020202020204" charset="0"/>
              <a:cs typeface="Montserrat" panose="020B060402020202020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29" y="1856147"/>
            <a:ext cx="3048000" cy="15049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948" y="3919911"/>
            <a:ext cx="1483844" cy="148384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490" y="3780232"/>
            <a:ext cx="2307770" cy="203740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948" y="5424153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¡ESTOS ELEMENTOS NO SE DEBEN COMPARTIR¡¡¡¡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79260" y="5024043"/>
            <a:ext cx="5397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Realizar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la desinfección de los elementos de seguridad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y  protección personal como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cascos, guantes, gafas, rodilleras, entre otros, al iniciar y al terminar la jornada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646" y="3969366"/>
            <a:ext cx="2104604" cy="1178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384" y="3470416"/>
            <a:ext cx="1945959" cy="14575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7867" t="51806" r="19805"/>
          <a:stretch/>
        </p:blipFill>
        <p:spPr>
          <a:xfrm>
            <a:off x="9519056" y="3414701"/>
            <a:ext cx="1904361" cy="13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556990" y="1611085"/>
            <a:ext cx="9864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800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Técnicas lavados de manos</a:t>
            </a:r>
            <a:endParaRPr lang="es-ES" sz="2800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614" r="53809" b="58751"/>
          <a:stretch/>
        </p:blipFill>
        <p:spPr>
          <a:xfrm>
            <a:off x="6064705" y="1611085"/>
            <a:ext cx="5065486" cy="25729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42539" r="53690" b="4128"/>
          <a:stretch/>
        </p:blipFill>
        <p:spPr>
          <a:xfrm>
            <a:off x="249465" y="2143988"/>
            <a:ext cx="5428343" cy="36576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424" r="37976" b="74814"/>
          <a:stretch/>
        </p:blipFill>
        <p:spPr>
          <a:xfrm>
            <a:off x="6418038" y="4184029"/>
            <a:ext cx="1988457" cy="16981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2" t="25820" r="37976" b="50264"/>
          <a:stretch/>
        </p:blipFill>
        <p:spPr>
          <a:xfrm>
            <a:off x="8899981" y="4242086"/>
            <a:ext cx="1944914" cy="16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2519" y="2236971"/>
            <a:ext cx="10595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No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se deben realizar reuniones y si por motivos laborales o del servicio se deben realizar, las mismas no deberán superar cinco (5) personas, guardando la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distancia. 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2518" y="3197353"/>
            <a:ext cx="10595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Mantener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una distancia mínima de dos metros en las filas de supermercado, tiendas, droguerías, restaurantes o establecimientos comerciales donde le entregan, pagan o reciben los bienes o producto objeto del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domicilio.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2518" y="5235896"/>
            <a:ext cx="10464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Si presenta los siguientes síntomas: fiebre, tos o dificultad para respirar, utilizar mascarilla quirúrgica y solicitar atención médica en la red de servicios de salud asignada por su EPS, informando sus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síntomas.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2518" y="4463081"/>
            <a:ext cx="10029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Reportar diariamente su estado de salud al superior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inmediato.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2360963" y="1683614"/>
            <a:ext cx="735395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MEDIDAS DE SALUBRIDAD</a:t>
            </a:r>
            <a:endParaRPr lang="es-ES" sz="2800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9305" y="2069381"/>
            <a:ext cx="10830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Utilizar gel antibacterial o toallas desinfectantes antes de la entrega del servicio, después de utilizar dinero en efectivo y después de tener contacto con superficies o paquetes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79305" y="2956176"/>
            <a:ext cx="10830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Lávese las manos con agua, jabón y toalla limpia, mínimo cada 3 horas y al terminar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un servicio y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cuando se retire los guantes si son para manejo de vehículo automotor, motocicleta o bicicleta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67175" y="3938478"/>
            <a:ext cx="10726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Se debe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desinfectar el vehículo utilizado de ida y al regreso de cada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servicio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con alcohol al 70%. Se debe mantener un kit que contenga agua jabonosa o gel antibacterial, toallas desechables, bolsa para recoger residuos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22063" y="5830703"/>
            <a:ext cx="10569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Abstenerse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de realizar la labor encomendada </a:t>
            </a: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si se presente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signos gripales.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22063" y="5038479"/>
            <a:ext cx="10875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Mientras </a:t>
            </a:r>
            <a:r>
              <a:rPr lang="es-CO" sz="2000" dirty="0">
                <a:latin typeface="Montserrat" panose="020B0604020202020204" charset="0"/>
                <a:cs typeface="Montserrat" panose="020B0604020202020204" charset="0"/>
              </a:rPr>
              <a:t>estén prestando el servicio deben limpiar y desinfectar los elementos de trabajo tres veces al día.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516506" y="1592814"/>
            <a:ext cx="986426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MEDIDAS DE SALUBRIDAD</a:t>
            </a:r>
            <a:endParaRPr lang="es-ES" sz="2800" b="1" dirty="0">
              <a:solidFill>
                <a:srgbClr val="0070C0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21918" y="1740359"/>
            <a:ext cx="723948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s-CO" sz="24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PROTOCOLOS DE INGRESO AL HOGAR POR EL COVID 19</a:t>
            </a:r>
            <a:endParaRPr lang="es-CO" sz="2400" b="1" dirty="0">
              <a:solidFill>
                <a:srgbClr val="0070C0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373" r="-1510"/>
          <a:stretch/>
        </p:blipFill>
        <p:spPr>
          <a:xfrm>
            <a:off x="1008917" y="2281347"/>
            <a:ext cx="10065484" cy="41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1463963" y="2104304"/>
            <a:ext cx="986426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es-CO" sz="24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SANCIONES</a:t>
            </a:r>
            <a:endParaRPr lang="es-ES" sz="2400" b="1" dirty="0">
              <a:solidFill>
                <a:srgbClr val="1155C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63963" y="4180765"/>
            <a:ext cx="10130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b="1" dirty="0">
                <a:latin typeface="Montserrat" panose="020B0604020202020204" charset="0"/>
                <a:cs typeface="Montserrat" panose="020B0604020202020204" charset="0"/>
              </a:rPr>
              <a:t>Código Penal Colombiano.</a:t>
            </a:r>
            <a:r>
              <a:rPr lang="es-CO" sz="2000" b="1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 Artículo </a:t>
            </a:r>
            <a:r>
              <a:rPr lang="es-CO" sz="2000" b="1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368</a:t>
            </a:r>
            <a:r>
              <a:rPr lang="es-CO" sz="2000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. </a:t>
            </a:r>
            <a:r>
              <a:rPr lang="es-CO" sz="2000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Violación </a:t>
            </a:r>
            <a:r>
              <a:rPr lang="es-CO" sz="2000" dirty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de medidas sanitarias. El que viole medida sanitaria adoptada por la autoridad competente para impedir la introducción o propagación de una epidemia, incurrirá en prisión de cuatro (4) a ocho (8) </a:t>
            </a:r>
            <a:r>
              <a:rPr lang="es-CO" sz="2000" dirty="0" smtClean="0">
                <a:solidFill>
                  <a:srgbClr val="222222"/>
                </a:solidFill>
                <a:latin typeface="Montserrat" panose="020B0604020202020204" charset="0"/>
                <a:cs typeface="Montserrat" panose="020B0604020202020204" charset="0"/>
              </a:rPr>
              <a:t>años.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63963" y="2873829"/>
            <a:ext cx="1013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CO" sz="2000" dirty="0" smtClean="0">
                <a:latin typeface="Montserrat" panose="020B0604020202020204" charset="0"/>
                <a:cs typeface="Montserrat" panose="020B0604020202020204" charset="0"/>
              </a:rPr>
              <a:t>Quien no acate las normas vigentes dictadas por el gobierno nacional en materia de prevención contra el COVID 19 incurrirá en la siguiente sanción.</a:t>
            </a:r>
            <a:endParaRPr lang="es-CO" sz="2000" dirty="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747164" y="2189018"/>
            <a:ext cx="2632364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47164" y="2160610"/>
            <a:ext cx="306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Carrera 7ª No. 19 – 48 Piso 10 </a:t>
            </a:r>
          </a:p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/>
                <a:cs typeface="Montserrat"/>
              </a:rPr>
              <a:t>Edificio Banco Popular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888" y="2655553"/>
            <a:ext cx="5841112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Aspectos importantes del conductor</a:t>
            </a:r>
            <a:endParaRPr lang="es-ES" sz="1800" dirty="0" smtClean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kern="50" dirty="0" smtClean="0">
                <a:solidFill>
                  <a:schemeClr val="tx1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Apertura de la jornada laboral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Equipo de prevención y seguridad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Recomendaciones prevención de accidentes de trabajo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kern="50" dirty="0" smtClean="0">
                <a:solidFill>
                  <a:schemeClr val="tx1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Elementos de protección personal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Técnicas lavados de manos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Medidas de salubridad por el </a:t>
            </a: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COVID </a:t>
            </a: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19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Protocolos de ingreso al hogar por el </a:t>
            </a: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COVID </a:t>
            </a:r>
            <a:r>
              <a:rPr lang="es-CO" sz="18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19</a:t>
            </a:r>
            <a:endParaRPr lang="es-CO" sz="1800" kern="50" dirty="0" smtClean="0">
              <a:solidFill>
                <a:schemeClr val="tx1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3033776" y="1743195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ES" sz="2800" b="1" dirty="0">
                <a:solidFill>
                  <a:srgbClr val="1155CC"/>
                </a:solidFill>
                <a:latin typeface="Montserrat"/>
                <a:ea typeface="Montserrat"/>
                <a:cs typeface="Montserrat"/>
              </a:rPr>
              <a:t>ESTRUCTURA DE LA CAPACITACION </a:t>
            </a:r>
            <a:endParaRPr lang="es-ES" sz="2800" dirty="0">
              <a:solidFill>
                <a:srgbClr val="3B3835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63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C85D240-0A36-6C44-96F4-11F513946C46}"/>
              </a:ext>
            </a:extLst>
          </p:cNvPr>
          <p:cNvSpPr/>
          <p:nvPr/>
        </p:nvSpPr>
        <p:spPr>
          <a:xfrm>
            <a:off x="2298365" y="1784431"/>
            <a:ext cx="666079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s-CO" sz="28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ASPECTOS IMPORTANTES DEL CONDUCTOR</a:t>
            </a:r>
            <a:endParaRPr lang="es-ES" sz="3600" b="1" dirty="0">
              <a:solidFill>
                <a:srgbClr val="0070C0"/>
              </a:solidFill>
              <a:latin typeface="Montserrat" panose="020B0604020202020204" charset="0"/>
              <a:ea typeface="Montserrat"/>
              <a:cs typeface="Montserrat" panose="020B060402020202020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6283872" y="2423324"/>
            <a:ext cx="54032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ES" sz="18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8164" y="2611964"/>
            <a:ext cx="4195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es-CO" sz="2000" b="1" dirty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Presentación Personal Del Conductor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0571" y="3108383"/>
            <a:ext cx="4337793" cy="275960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Tenga cuidado con su aspecto PERSONAL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Procure estar correctamente limpio y vestido.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Intente dar una imagen profesional de la empresa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Evite llegar tarde sin causa justificada.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Muéstrese respetuoso si encuentra alguna novedad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874755" y="2565798"/>
            <a:ext cx="2970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es-CO" sz="2000" b="1" dirty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Presentación Del Vehículo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427662" y="3383269"/>
            <a:ext cx="4702783" cy="187051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Tenga cuidado del aspecto exterior del vehículo (limpieza, estado de la carrocería, llantas, pintura)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Extreme las precauciones para producir el menor ruido posible, sobre todo cuando circule por núcleos urbanos.</a:t>
            </a:r>
          </a:p>
        </p:txBody>
      </p:sp>
    </p:spTree>
    <p:extLst>
      <p:ext uri="{BB962C8B-B14F-4D97-AF65-F5344CB8AC3E}">
        <p14:creationId xmlns:p14="http://schemas.microsoft.com/office/powerpoint/2010/main" val="4746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358087-7060-3F47-998C-8137D70F64B7}"/>
              </a:ext>
            </a:extLst>
          </p:cNvPr>
          <p:cNvSpPr/>
          <p:nvPr/>
        </p:nvSpPr>
        <p:spPr>
          <a:xfrm>
            <a:off x="5486399" y="2553568"/>
            <a:ext cx="540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tabLst>
                <a:tab pos="457200" algn="l"/>
              </a:tabLst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Documentación del conductor</a:t>
            </a:r>
            <a:endParaRPr lang="es-ES" sz="2400" b="1" kern="50" dirty="0">
              <a:solidFill>
                <a:srgbClr val="2E74B5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19538" y="1852911"/>
            <a:ext cx="49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400"/>
              </a:spcBef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APERTURA DE LA JORNADA LABORAL</a:t>
            </a:r>
            <a:endParaRPr lang="es-CO" sz="2400" b="1" kern="50" dirty="0">
              <a:solidFill>
                <a:srgbClr val="2E74B5"/>
              </a:solidFill>
              <a:effectLst/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8719" y="2509243"/>
            <a:ext cx="439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Comprobar documentación a llevar en el vehículo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42063" y="3580392"/>
            <a:ext cx="4378081" cy="187051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Manifiesto de carga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Remesa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Tarjeta de propiedad.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Revisión técnica mecánica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SOAT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Autorización Pesos y Dimensiones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138315" y="3715892"/>
            <a:ext cx="3629892" cy="127778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Cédula de ciudadanía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Licencia de conducir vigente.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Lista de contactos para casos de emergencia</a:t>
            </a:r>
            <a:r>
              <a:rPr lang="es-CO" sz="18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  <a:endParaRPr lang="es-CO" sz="18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555" y="1728220"/>
            <a:ext cx="49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400"/>
              </a:spcBef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APERTURA DE LA JORNADA LABORAL</a:t>
            </a:r>
            <a:endParaRPr lang="es-CO" sz="2400" b="1" kern="50" dirty="0">
              <a:solidFill>
                <a:srgbClr val="2E74B5"/>
              </a:solidFill>
              <a:effectLst/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81103" y="2199942"/>
            <a:ext cx="9127507" cy="389625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0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INSPECCION DEL VEHICULO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CO" sz="2400" b="1" kern="50" dirty="0">
              <a:solidFill>
                <a:srgbClr val="2E74B5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Chequear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nivel de aceite del motor.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Chequear nivel de líquido refrigerante del radiador.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Tensión y estado de las correas.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Chequear nivel de aceite de la dirección hidráulica.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Drenar tanques de aire.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Chequear presión y estado general de los neumáticos.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Estado de bandas de freno.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Comprobar el estado de limpieza general del camión (interior y exterior).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Detección de fugas de agua, aire, aceite y   gasoil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Chequeo de mangueras cables y conexiones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Funcionamiento de las luces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  <a:endParaRPr lang="es-CO" sz="17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6397" y="1852911"/>
            <a:ext cx="49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400"/>
              </a:spcBef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APERTURA DE LA JORNADA LABORAL</a:t>
            </a:r>
            <a:endParaRPr lang="es-CO" sz="2400" b="1" kern="50" dirty="0">
              <a:solidFill>
                <a:srgbClr val="2E74B5"/>
              </a:solidFill>
              <a:effectLst/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67445" y="2689516"/>
            <a:ext cx="8706591" cy="270445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457200" algn="l"/>
              </a:tabLst>
            </a:pPr>
            <a:r>
              <a:rPr lang="es-CO" sz="20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INSPECCION DEL VEHICULO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es-CO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Revisión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de nivel de aceite de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componentes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hidráulicos. (Si aplica).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Estado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de la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Rueda de repuesto (Si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aplica). 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Comprobar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el estado del extintor, espejos retrovisores, triángulos seguridad y carrocería.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Comprobar las presiones de aceite y de aire.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Verificar que el filtro de aire no esté sucio.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Comprobar el funcionamiento de los frenos y del sistema de encendido.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Verificar el buen estado del tubo de escape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  <a:endParaRPr lang="es-CO" sz="17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69302" y="1791356"/>
            <a:ext cx="516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2400"/>
              </a:spcBef>
            </a:pPr>
            <a:r>
              <a:rPr lang="es-CO" sz="2400" b="1" kern="50" dirty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EQUIPO DE PREVENCION Y SEGURIDAD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6972" y="2698430"/>
            <a:ext cx="4864660" cy="287944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Un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gato con capacidad para elevar el vehículo.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Una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cruceta.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Dos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señales de carretera en forma de triángulo en material reflectivo y provistas de soportes para ser colocadas en forma vertical o lámparas de señal de luz amarilla intermitentes o de destello.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Un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 botiquín de primeros auxilios.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Un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extintor.</a:t>
            </a:r>
            <a:endParaRPr lang="es-CO" sz="17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Dos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tacos para bloquear el vehículo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.</a:t>
            </a:r>
            <a:endParaRPr lang="es-CO" sz="17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44079" y="2730074"/>
            <a:ext cx="4050927" cy="177202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Caja de herramientas básica que como mínimo deberá contener: alicate, destornilladores, llave de expansión y llaves fijas.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Llanta </a:t>
            </a:r>
            <a:r>
              <a:rPr lang="es-CO" sz="1700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de repuesto.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CO" sz="1700" dirty="0" smtClean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Linterna.</a:t>
            </a:r>
            <a:endParaRPr lang="es-CO" sz="1700" dirty="0">
              <a:solidFill>
                <a:schemeClr val="tx1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94360" y="5316263"/>
            <a:ext cx="5165131" cy="52322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1"/>
                </a:solidFill>
                <a:latin typeface="Montserrat" panose="020B0604020202020204" charset="0"/>
                <a:cs typeface="Montserrat" panose="020B0604020202020204" charset="0"/>
              </a:rPr>
              <a:t>El Acuerdo 051 de 1993 del Ministerio de Transporte es aún más preciso con lo que dicho equipo de carreteras debe contener</a:t>
            </a:r>
          </a:p>
        </p:txBody>
      </p:sp>
    </p:spTree>
    <p:extLst>
      <p:ext uri="{BB962C8B-B14F-4D97-AF65-F5344CB8AC3E}">
        <p14:creationId xmlns:p14="http://schemas.microsoft.com/office/powerpoint/2010/main" val="38268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6577" y="1676443"/>
            <a:ext cx="829233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400" b="1" kern="50" dirty="0" smtClean="0">
                <a:solidFill>
                  <a:srgbClr val="2E74B5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RECOMENDACIONES PREVENCIÓN DE ACCIDENTES DE TRABAJO</a:t>
            </a:r>
            <a:endParaRPr lang="es-CO" sz="2400" b="1" kern="50" dirty="0">
              <a:solidFill>
                <a:srgbClr val="2E74B5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35041"/>
              </p:ext>
            </p:extLst>
          </p:nvPr>
        </p:nvGraphicFramePr>
        <p:xfrm>
          <a:off x="711220" y="2310637"/>
          <a:ext cx="10565233" cy="384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Hoja de cálculo" r:id="rId5" imgW="6486663" imgH="2209643" progId="Excel.Sheet.12">
                  <p:embed/>
                </p:oleObj>
              </mc:Choice>
              <mc:Fallback>
                <p:oleObj name="Hoja de cálculo" r:id="rId5" imgW="6486663" imgH="2209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220" y="2310637"/>
                        <a:ext cx="10565233" cy="3846058"/>
                      </a:xfrm>
                      <a:prstGeom prst="rect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7923" y="1773425"/>
            <a:ext cx="831830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s-CO" sz="2400" b="1" dirty="0" smtClean="0">
                <a:solidFill>
                  <a:srgbClr val="0070C0"/>
                </a:solidFill>
                <a:latin typeface="Montserrat" panose="020B0604020202020204" charset="0"/>
                <a:cs typeface="Montserrat" panose="020B0604020202020204" charset="0"/>
              </a:rPr>
              <a:t>RECOMENDACIONES PREVENCIÓN DE ACCIDENTES DE TRABAJO</a:t>
            </a:r>
            <a:endParaRPr lang="es-CO" sz="2400" b="1" dirty="0">
              <a:solidFill>
                <a:srgbClr val="0070C0"/>
              </a:solidFill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39131"/>
              </p:ext>
            </p:extLst>
          </p:nvPr>
        </p:nvGraphicFramePr>
        <p:xfrm>
          <a:off x="777196" y="2446192"/>
          <a:ext cx="9715010" cy="383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Hoja de cálculo" r:id="rId5" imgW="6486663" imgH="2524121" progId="Excel.Sheet.12">
                  <p:embed/>
                </p:oleObj>
              </mc:Choice>
              <mc:Fallback>
                <p:oleObj name="Hoja de cálculo" r:id="rId5" imgW="6486663" imgH="25241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196" y="2446192"/>
                        <a:ext cx="9715010" cy="3838494"/>
                      </a:xfrm>
                      <a:prstGeom prst="rect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9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17268</TotalTime>
  <Words>922</Words>
  <Application>Microsoft Office PowerPoint</Application>
  <PresentationFormat>Panorámica</PresentationFormat>
  <Paragraphs>97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Montserrat</vt:lpstr>
      <vt:lpstr>SimSun</vt:lpstr>
      <vt:lpstr>Wingdings</vt:lpstr>
      <vt:lpstr>Calibri</vt:lpstr>
      <vt:lpstr>Arial</vt:lpstr>
      <vt:lpstr>Helvetica</vt:lpstr>
      <vt:lpstr>Courier New</vt:lpstr>
      <vt:lpstr>Times New Roman</vt:lpstr>
      <vt:lpstr>Office Theme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Angelita</dc:creator>
  <cp:lastModifiedBy>Enrique Vasquez Diaz</cp:lastModifiedBy>
  <cp:revision>76</cp:revision>
  <dcterms:modified xsi:type="dcterms:W3CDTF">2020-04-13T22:36:24Z</dcterms:modified>
</cp:coreProperties>
</file>