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71" r:id="rId10"/>
    <p:sldId id="284" r:id="rId11"/>
    <p:sldId id="282" r:id="rId12"/>
    <p:sldId id="283" r:id="rId13"/>
    <p:sldId id="274" r:id="rId14"/>
    <p:sldId id="272" r:id="rId15"/>
    <p:sldId id="260" r:id="rId16"/>
  </p:sldIdLst>
  <p:sldSz cx="12192000" cy="6858000"/>
  <p:notesSz cx="6858000" cy="9144000"/>
  <p:embeddedFontLst>
    <p:embeddedFont>
      <p:font typeface="Helvetica" panose="020B0604020202020204" pitchFamily="34" charset="0"/>
      <p:regular r:id="rId18"/>
      <p:bold r:id="rId19"/>
      <p:italic r:id="rId20"/>
      <p:boldItalic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8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611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016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467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641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5928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07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8591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8247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674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4495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2399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146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52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874256" y="2086237"/>
            <a:ext cx="11074400" cy="277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CO" sz="4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Circular 026 marzo de </a:t>
            </a:r>
            <a:r>
              <a:rPr lang="es-CO" sz="4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2020 </a:t>
            </a:r>
            <a:endParaRPr lang="es-CO" sz="44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  <a:p>
            <a:pPr algn="ctr"/>
            <a:r>
              <a:rPr lang="es-CO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Lineamientos acerca de capacitación, prevención y elementos de protección para el personal de servicios de domicilios relacionado con COVID-19</a:t>
            </a:r>
            <a:endParaRPr lang="es-ES" sz="3200"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06850" y="503775"/>
            <a:ext cx="14301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MARZO  </a:t>
            </a:r>
            <a:r>
              <a:rPr lang="es-CO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31</a:t>
            </a:r>
            <a:endParaRPr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2020</a:t>
            </a:r>
            <a:endParaRPr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89;p13">
            <a:extLst>
              <a:ext uri="{FF2B5EF4-FFF2-40B4-BE49-F238E27FC236}">
                <a16:creationId xmlns:a16="http://schemas.microsoft.com/office/drawing/2014/main" id="{385522F3-8F4B-D840-9467-12AE2BA2CFC7}"/>
              </a:ext>
            </a:extLst>
          </p:cNvPr>
          <p:cNvSpPr txBox="1"/>
          <p:nvPr/>
        </p:nvSpPr>
        <p:spPr>
          <a:xfrm>
            <a:off x="4024816" y="5456347"/>
            <a:ext cx="4628137" cy="79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MARZO</a:t>
            </a:r>
            <a:r>
              <a:rPr lang="es-ES" sz="20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DE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A358087-7060-3F47-998C-8137D70F64B7}"/>
              </a:ext>
            </a:extLst>
          </p:cNvPr>
          <p:cNvSpPr/>
          <p:nvPr/>
        </p:nvSpPr>
        <p:spPr>
          <a:xfrm>
            <a:off x="6283872" y="2423324"/>
            <a:ext cx="54032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3771" y="2106703"/>
            <a:ext cx="10903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1800" dirty="0">
                <a:latin typeface="Montserrat" panose="020B0604020202020204" charset="0"/>
                <a:cs typeface="Montserrat" panose="020B0604020202020204" charset="0"/>
              </a:rPr>
              <a:t>Informar al usuario que solicita el servicio a domicilio la forma de pago y preferiblemente evitar recibir dinero. De ser posible, recibir el pago con medios electrónicos, para evitar el contacto y la circulación de efectivo, en caso de no tener </a:t>
            </a:r>
            <a:r>
              <a:rPr lang="es-CO" sz="1800" dirty="0" smtClean="0">
                <a:latin typeface="Montserrat" panose="020B0604020202020204" charset="0"/>
                <a:cs typeface="Montserrat" panose="020B0604020202020204" charset="0"/>
              </a:rPr>
              <a:t>datafono, </a:t>
            </a:r>
            <a:r>
              <a:rPr lang="es-CO" sz="1800" dirty="0">
                <a:latin typeface="Montserrat" panose="020B0604020202020204" charset="0"/>
                <a:cs typeface="Montserrat" panose="020B0604020202020204" charset="0"/>
              </a:rPr>
              <a:t>solicitar al cliente tener el valor exacto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83771" y="3234355"/>
            <a:ext cx="10903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Utilizar gel antibacterial o toallas desinfectantes antes de la entrega del servicio, después de utilizar dinero en efectivo y después de tener contacto con superficies o </a:t>
            </a: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paquetes.</a:t>
            </a:r>
            <a:endParaRPr lang="es-CO" sz="20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83771" y="4387065"/>
            <a:ext cx="10903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Lávese las manos con agua, jabón y toalla limpia, mínimo cada 3 horas y al terminar los servicios o al salir del sitio de entrega y cuando se retire los guantes si son para manejo de vehículo automotor, motocicleta o </a:t>
            </a: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bicicleta.</a:t>
            </a:r>
            <a:endParaRPr lang="es-CO" sz="20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C85D240-0A36-6C44-96F4-11F513946C46}"/>
              </a:ext>
            </a:extLst>
          </p:cNvPr>
          <p:cNvSpPr/>
          <p:nvPr/>
        </p:nvSpPr>
        <p:spPr>
          <a:xfrm>
            <a:off x="928912" y="1559817"/>
            <a:ext cx="9864267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457200" algn="l"/>
              </a:tabLst>
            </a:pPr>
            <a:r>
              <a:rPr lang="es-CO" sz="2800" b="1" dirty="0" smtClean="0">
                <a:solidFill>
                  <a:srgbClr val="0070C0"/>
                </a:solidFill>
                <a:latin typeface="Montserrat" panose="020B0604020202020204" charset="0"/>
                <a:cs typeface="Montserrat" panose="020B0604020202020204" charset="0"/>
              </a:rPr>
              <a:t>MEDIDAS DE SALUBRIDAD</a:t>
            </a:r>
            <a:endParaRPr lang="es-ES" sz="2800" b="1" dirty="0">
              <a:solidFill>
                <a:srgbClr val="0070C0"/>
              </a:solidFill>
              <a:latin typeface="Montserrat" panose="020B0604020202020204" charset="0"/>
              <a:ea typeface="Montserrat"/>
              <a:cs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A358087-7060-3F47-998C-8137D70F64B7}"/>
              </a:ext>
            </a:extLst>
          </p:cNvPr>
          <p:cNvSpPr/>
          <p:nvPr/>
        </p:nvSpPr>
        <p:spPr>
          <a:xfrm>
            <a:off x="6283872" y="2423324"/>
            <a:ext cx="54032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92148" y="2326743"/>
            <a:ext cx="101600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Si la entrega se realiza en vehículo automotor, motocicleta o bicicleta, el domiciliario debe desinfectar el vehículo utilizado de ida y al regreso de cada entrega con alcohol al 70%. Se debe mantener un kit que contenga agua jabonosa o gel antibacterial, toallas desechables, bolsa para recoger </a:t>
            </a: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residuos.</a:t>
            </a:r>
          </a:p>
          <a:p>
            <a:pPr algn="just"/>
            <a:endParaRPr lang="es-CO" sz="2000" dirty="0" smtClean="0">
              <a:latin typeface="Montserrat" panose="020B0604020202020204" charset="0"/>
              <a:cs typeface="Montserrat" panose="020B060402020202020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Mientras estén prestando el servicio de domicilios deben limpiar y desinfectar los elementos de trabajo tres veces al día.</a:t>
            </a:r>
          </a:p>
          <a:p>
            <a:pPr algn="just"/>
            <a:endParaRPr lang="es-CO" sz="2000" dirty="0">
              <a:latin typeface="Montserrat" panose="020B0604020202020204" charset="0"/>
              <a:cs typeface="Montserrat" panose="020B060402020202020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Realizar la limpieza y desinfección del vehículo donde se llevan los domicilios, así como las canastas u otros elementos donde se cargan los domicilios, al terminar la jornada laboral, la limpieza con detergente de uso común y paño limpio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CO" sz="20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C85D240-0A36-6C44-96F4-11F513946C46}"/>
              </a:ext>
            </a:extLst>
          </p:cNvPr>
          <p:cNvSpPr/>
          <p:nvPr/>
        </p:nvSpPr>
        <p:spPr>
          <a:xfrm>
            <a:off x="1053603" y="1684508"/>
            <a:ext cx="9864267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457200" algn="l"/>
              </a:tabLst>
            </a:pPr>
            <a:r>
              <a:rPr lang="es-CO" sz="2800" b="1" dirty="0" smtClean="0">
                <a:solidFill>
                  <a:srgbClr val="0070C0"/>
                </a:solidFill>
                <a:latin typeface="Montserrat" panose="020B0604020202020204" charset="0"/>
                <a:cs typeface="Montserrat" panose="020B0604020202020204" charset="0"/>
              </a:rPr>
              <a:t>MEDIDAS DE SALUBRIDAD</a:t>
            </a:r>
            <a:endParaRPr lang="es-ES" sz="2800" b="1" dirty="0">
              <a:solidFill>
                <a:srgbClr val="0070C0"/>
              </a:solidFill>
              <a:latin typeface="Montserrat" panose="020B0604020202020204" charset="0"/>
              <a:ea typeface="Montserrat"/>
              <a:cs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A358087-7060-3F47-998C-8137D70F64B7}"/>
              </a:ext>
            </a:extLst>
          </p:cNvPr>
          <p:cNvSpPr/>
          <p:nvPr/>
        </p:nvSpPr>
        <p:spPr>
          <a:xfrm>
            <a:off x="6283872" y="2423324"/>
            <a:ext cx="54032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C85D240-0A36-6C44-96F4-11F513946C46}"/>
              </a:ext>
            </a:extLst>
          </p:cNvPr>
          <p:cNvSpPr/>
          <p:nvPr/>
        </p:nvSpPr>
        <p:spPr>
          <a:xfrm>
            <a:off x="1471390" y="1714167"/>
            <a:ext cx="9864267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457200" algn="l"/>
              </a:tabLst>
            </a:pPr>
            <a:r>
              <a:rPr lang="es-CO" sz="2800" b="1" dirty="0">
                <a:solidFill>
                  <a:srgbClr val="0070C0"/>
                </a:solidFill>
                <a:latin typeface="Montserrat" panose="020B0604020202020204" charset="0"/>
                <a:cs typeface="Montserrat" panose="020B0604020202020204" charset="0"/>
              </a:rPr>
              <a:t>MEDIDAS DE SALUBRIDAD</a:t>
            </a:r>
            <a:endParaRPr lang="es-ES" sz="2800" b="1" dirty="0">
              <a:solidFill>
                <a:srgbClr val="0070C0"/>
              </a:solidFill>
              <a:latin typeface="Montserrat" panose="020B0604020202020204" charset="0"/>
              <a:ea typeface="Montserrat"/>
              <a:cs typeface="Montserrat" panose="020B060402020202020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82072" y="2658315"/>
            <a:ext cx="105695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000" dirty="0">
              <a:latin typeface="Montserrat" panose="020B0604020202020204" charset="0"/>
              <a:cs typeface="Montserrat" panose="020B060402020202020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 Garantizar </a:t>
            </a: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que los bienes entregados al consumidor final se encuentren debidamente empacados y sellados. Entregar los productos en doble bolsa</a:t>
            </a:r>
            <a:endParaRPr lang="es-CO" sz="2000" dirty="0" smtClean="0">
              <a:latin typeface="Montserrat" panose="020B0604020202020204" charset="0"/>
              <a:cs typeface="Montserrat" panose="020B0604020202020204" charset="0"/>
            </a:endParaRPr>
          </a:p>
          <a:p>
            <a:pPr algn="just"/>
            <a:endParaRPr lang="es-CO" sz="2000" dirty="0">
              <a:latin typeface="Montserrat" panose="020B0604020202020204" charset="0"/>
              <a:cs typeface="Montserrat" panose="020B060402020202020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Abstenerse </a:t>
            </a: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de realizar la labor encomendada en caso de que el personal designado para realizar el domicilio presente signos gripales.</a:t>
            </a:r>
          </a:p>
        </p:txBody>
      </p:sp>
    </p:spTree>
    <p:extLst>
      <p:ext uri="{BB962C8B-B14F-4D97-AF65-F5344CB8AC3E}">
        <p14:creationId xmlns:p14="http://schemas.microsoft.com/office/powerpoint/2010/main" val="30752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A358087-7060-3F47-998C-8137D70F64B7}"/>
              </a:ext>
            </a:extLst>
          </p:cNvPr>
          <p:cNvSpPr/>
          <p:nvPr/>
        </p:nvSpPr>
        <p:spPr>
          <a:xfrm>
            <a:off x="6283872" y="2423324"/>
            <a:ext cx="54032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98604" y="1735002"/>
            <a:ext cx="4996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es-CO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PROTOCOLOS DE INGRESO AL HOGAR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373" r="-1510"/>
          <a:stretch/>
        </p:blipFill>
        <p:spPr>
          <a:xfrm>
            <a:off x="1119754" y="2423324"/>
            <a:ext cx="8730828" cy="35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C85D240-0A36-6C44-96F4-11F513946C46}"/>
              </a:ext>
            </a:extLst>
          </p:cNvPr>
          <p:cNvSpPr/>
          <p:nvPr/>
        </p:nvSpPr>
        <p:spPr>
          <a:xfrm>
            <a:off x="1117600" y="1799504"/>
            <a:ext cx="9864267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tabLst>
                <a:tab pos="457200" algn="l"/>
              </a:tabLst>
            </a:pPr>
            <a:r>
              <a:rPr lang="es-CO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SANCIONES</a:t>
            </a:r>
            <a:endParaRPr lang="es-ES" sz="24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A358087-7060-3F47-998C-8137D70F64B7}"/>
              </a:ext>
            </a:extLst>
          </p:cNvPr>
          <p:cNvSpPr/>
          <p:nvPr/>
        </p:nvSpPr>
        <p:spPr>
          <a:xfrm>
            <a:off x="6283872" y="2423324"/>
            <a:ext cx="54032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17600" y="3875965"/>
            <a:ext cx="101309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b="1" dirty="0">
                <a:latin typeface="Montserrat" panose="020B0604020202020204" charset="0"/>
                <a:cs typeface="Montserrat" panose="020B0604020202020204" charset="0"/>
              </a:rPr>
              <a:t>Código Penal Colombiano.</a:t>
            </a:r>
            <a:r>
              <a:rPr lang="es-CO" sz="2000" b="1" dirty="0" smtClean="0">
                <a:solidFill>
                  <a:srgbClr val="222222"/>
                </a:solidFill>
                <a:latin typeface="Montserrat" panose="020B0604020202020204" charset="0"/>
                <a:cs typeface="Montserrat" panose="020B0604020202020204" charset="0"/>
              </a:rPr>
              <a:t> Artículo </a:t>
            </a:r>
            <a:r>
              <a:rPr lang="es-CO" sz="2000" b="1" dirty="0">
                <a:solidFill>
                  <a:srgbClr val="222222"/>
                </a:solidFill>
                <a:latin typeface="Montserrat" panose="020B0604020202020204" charset="0"/>
                <a:cs typeface="Montserrat" panose="020B0604020202020204" charset="0"/>
              </a:rPr>
              <a:t>368</a:t>
            </a:r>
            <a:r>
              <a:rPr lang="es-CO" sz="2000" dirty="0">
                <a:solidFill>
                  <a:srgbClr val="222222"/>
                </a:solidFill>
                <a:latin typeface="Montserrat" panose="020B0604020202020204" charset="0"/>
                <a:cs typeface="Montserrat" panose="020B0604020202020204" charset="0"/>
              </a:rPr>
              <a:t>. </a:t>
            </a:r>
            <a:r>
              <a:rPr lang="es-CO" sz="2000" dirty="0" smtClean="0">
                <a:solidFill>
                  <a:srgbClr val="222222"/>
                </a:solidFill>
                <a:latin typeface="Montserrat" panose="020B0604020202020204" charset="0"/>
                <a:cs typeface="Montserrat" panose="020B0604020202020204" charset="0"/>
              </a:rPr>
              <a:t>Violación </a:t>
            </a:r>
            <a:r>
              <a:rPr lang="es-CO" sz="2000" dirty="0">
                <a:solidFill>
                  <a:srgbClr val="222222"/>
                </a:solidFill>
                <a:latin typeface="Montserrat" panose="020B0604020202020204" charset="0"/>
                <a:cs typeface="Montserrat" panose="020B0604020202020204" charset="0"/>
              </a:rPr>
              <a:t>de medidas sanitarias. El que viole medida sanitaria adoptada por la autoridad competente para impedir la introducción o propagación de una epidemia, incurrirá en prisión de cuatro (4) a ocho (8) </a:t>
            </a:r>
            <a:r>
              <a:rPr lang="es-CO" sz="2000" dirty="0" smtClean="0">
                <a:solidFill>
                  <a:srgbClr val="222222"/>
                </a:solidFill>
                <a:latin typeface="Montserrat" panose="020B0604020202020204" charset="0"/>
                <a:cs typeface="Montserrat" panose="020B0604020202020204" charset="0"/>
              </a:rPr>
              <a:t>años.</a:t>
            </a:r>
            <a:endParaRPr lang="es-CO" sz="20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17600" y="2569029"/>
            <a:ext cx="10130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Quien no acate las normas vigentes dictadas por el gobierno nacional en materia de prevención contra el COVID 19 incurrirá en la siguiente sanción.</a:t>
            </a:r>
            <a:endParaRPr lang="es-CO" sz="2000" dirty="0">
              <a:latin typeface="Montserrat" panose="020B0604020202020204" charset="0"/>
              <a:cs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747164" y="2189018"/>
            <a:ext cx="2632364" cy="374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6747164" y="2160610"/>
            <a:ext cx="306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Montserrat"/>
                <a:cs typeface="Montserrat"/>
              </a:rPr>
              <a:t>Carrera 7ª No. 19 – 48 Piso 10 </a:t>
            </a:r>
          </a:p>
          <a:p>
            <a:pPr algn="just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Montserrat"/>
                <a:cs typeface="Montserrat"/>
              </a:rPr>
              <a:t>Edificio Banco Popular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4401" y="2617288"/>
            <a:ext cx="899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2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Canales de comunicación  con autoridades de salud competentes </a:t>
            </a:r>
          </a:p>
          <a:p>
            <a:pPr marL="342900" indent="-34290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2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Elementos de protección personal</a:t>
            </a:r>
          </a:p>
          <a:p>
            <a:pPr marL="342900" indent="-34290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2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Modelo de “Entrega sin Contacto”</a:t>
            </a:r>
          </a:p>
          <a:p>
            <a:pPr marL="342900" indent="-34290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2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Técnica lavado de manos</a:t>
            </a:r>
          </a:p>
          <a:p>
            <a:pPr marL="342900" indent="-34290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2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Medidas de salubridad</a:t>
            </a:r>
          </a:p>
          <a:p>
            <a:pPr marL="342900" indent="-34290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2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Protocolos de ingreso al hogar</a:t>
            </a:r>
          </a:p>
          <a:p>
            <a:pPr marL="342900" indent="-34290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24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Sanciones</a:t>
            </a:r>
            <a:endParaRPr lang="es-ES" sz="24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C85D240-0A36-6C44-96F4-11F513946C46}"/>
              </a:ext>
            </a:extLst>
          </p:cNvPr>
          <p:cNvSpPr/>
          <p:nvPr/>
        </p:nvSpPr>
        <p:spPr>
          <a:xfrm>
            <a:off x="3033776" y="1743195"/>
            <a:ext cx="5530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s-ES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ESTRUCTURA DE LA CAPACITACION </a:t>
            </a:r>
            <a:endParaRPr lang="es-ES" sz="2800" dirty="0">
              <a:solidFill>
                <a:srgbClr val="3B3835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A358087-7060-3F47-998C-8137D70F64B7}"/>
              </a:ext>
            </a:extLst>
          </p:cNvPr>
          <p:cNvSpPr/>
          <p:nvPr/>
        </p:nvSpPr>
        <p:spPr>
          <a:xfrm>
            <a:off x="6283872" y="2423324"/>
            <a:ext cx="54032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363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C85D240-0A36-6C44-96F4-11F513946C46}"/>
              </a:ext>
            </a:extLst>
          </p:cNvPr>
          <p:cNvSpPr/>
          <p:nvPr/>
        </p:nvSpPr>
        <p:spPr>
          <a:xfrm>
            <a:off x="464911" y="1632979"/>
            <a:ext cx="1050516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tabLst>
                <a:tab pos="457200" algn="l"/>
              </a:tabLst>
            </a:pPr>
            <a:r>
              <a:rPr lang="es-CO" sz="28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CANALES DE COMUNICACIÓN </a:t>
            </a:r>
          </a:p>
          <a:p>
            <a:pPr lvl="0" algn="ctr">
              <a:lnSpc>
                <a:spcPct val="107000"/>
              </a:lnSpc>
              <a:tabLst>
                <a:tab pos="457200" algn="l"/>
              </a:tabLst>
            </a:pPr>
            <a:r>
              <a:rPr lang="es-CO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Líneas Telefónicas - Secretarías de Salud Ciudades </a:t>
            </a:r>
            <a:r>
              <a:rPr lang="es-CO" sz="28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Principales</a:t>
            </a:r>
            <a:endParaRPr lang="es-ES" sz="28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A358087-7060-3F47-998C-8137D70F64B7}"/>
              </a:ext>
            </a:extLst>
          </p:cNvPr>
          <p:cNvSpPr/>
          <p:nvPr/>
        </p:nvSpPr>
        <p:spPr>
          <a:xfrm>
            <a:off x="6283872" y="2423324"/>
            <a:ext cx="54032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36" y="2784280"/>
            <a:ext cx="4914900" cy="2000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36" y="2984305"/>
            <a:ext cx="4914900" cy="8477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436" y="3832030"/>
            <a:ext cx="4914900" cy="1028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911" y="4873063"/>
            <a:ext cx="4933950" cy="10287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179" y="2765853"/>
            <a:ext cx="4914900" cy="2000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5179" y="2965878"/>
            <a:ext cx="4895850" cy="7810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5654" y="3746928"/>
            <a:ext cx="4905375" cy="8191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5654" y="4566078"/>
            <a:ext cx="4876800" cy="4095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7554" y="4975653"/>
            <a:ext cx="49149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A358087-7060-3F47-998C-8137D70F64B7}"/>
              </a:ext>
            </a:extLst>
          </p:cNvPr>
          <p:cNvSpPr/>
          <p:nvPr/>
        </p:nvSpPr>
        <p:spPr>
          <a:xfrm>
            <a:off x="6283872" y="2423324"/>
            <a:ext cx="54032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36" y="2784280"/>
            <a:ext cx="4914900" cy="2000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179" y="2765853"/>
            <a:ext cx="4914900" cy="2000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86" y="2984305"/>
            <a:ext cx="4933950" cy="8001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198" y="3784405"/>
            <a:ext cx="4905375" cy="6000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73" y="4398145"/>
            <a:ext cx="4905375" cy="8096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4229" y="2965878"/>
            <a:ext cx="4895850" cy="12287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4704" y="4206936"/>
            <a:ext cx="4914900" cy="81915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4494" y="5311190"/>
            <a:ext cx="4886325" cy="81915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C85D240-0A36-6C44-96F4-11F513946C46}"/>
              </a:ext>
            </a:extLst>
          </p:cNvPr>
          <p:cNvSpPr/>
          <p:nvPr/>
        </p:nvSpPr>
        <p:spPr>
          <a:xfrm>
            <a:off x="464911" y="1632979"/>
            <a:ext cx="1050516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tabLst>
                <a:tab pos="457200" algn="l"/>
              </a:tabLst>
            </a:pPr>
            <a:r>
              <a:rPr lang="es-CO" sz="28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CANALES DE COMUNICACIÓN </a:t>
            </a:r>
          </a:p>
          <a:p>
            <a:pPr lvl="0" algn="ctr">
              <a:lnSpc>
                <a:spcPct val="107000"/>
              </a:lnSpc>
              <a:tabLst>
                <a:tab pos="457200" algn="l"/>
              </a:tabLst>
            </a:pPr>
            <a:r>
              <a:rPr lang="es-CO" sz="2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Líneas Telefónicas - Secretarías de Salud Ciudades </a:t>
            </a:r>
            <a:r>
              <a:rPr lang="es-CO" sz="28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Principales</a:t>
            </a:r>
            <a:endParaRPr lang="es-ES" sz="28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480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C85D240-0A36-6C44-96F4-11F513946C46}"/>
              </a:ext>
            </a:extLst>
          </p:cNvPr>
          <p:cNvSpPr/>
          <p:nvPr/>
        </p:nvSpPr>
        <p:spPr>
          <a:xfrm>
            <a:off x="1233054" y="1652423"/>
            <a:ext cx="921327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es-CO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CANALES DE COMUNICACIÓN - LÍNEAS TELEFÓNICAS - EPS</a:t>
            </a:r>
            <a:endParaRPr lang="es-ES" sz="28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A358087-7060-3F47-998C-8137D70F64B7}"/>
              </a:ext>
            </a:extLst>
          </p:cNvPr>
          <p:cNvSpPr/>
          <p:nvPr/>
        </p:nvSpPr>
        <p:spPr>
          <a:xfrm>
            <a:off x="6283872" y="2423324"/>
            <a:ext cx="54032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06" y="2417628"/>
            <a:ext cx="4886325" cy="22477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07" y="2642399"/>
            <a:ext cx="4886325" cy="381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06" y="3017274"/>
            <a:ext cx="4876800" cy="6477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06" y="3663443"/>
            <a:ext cx="4895850" cy="4381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681" y="4109755"/>
            <a:ext cx="4895850" cy="6191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256" y="4740364"/>
            <a:ext cx="4876800" cy="6000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256" y="5367651"/>
            <a:ext cx="4895850" cy="62865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892" y="2417627"/>
            <a:ext cx="4886325" cy="22477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3892" y="2643478"/>
            <a:ext cx="4924425" cy="147637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8003" y="4119853"/>
            <a:ext cx="4924425" cy="10287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3891" y="5135736"/>
            <a:ext cx="4886325" cy="40957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6283872" y="5673135"/>
            <a:ext cx="5561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Si alguna persona o colaborador presenta fiebre, tos o dificultad para respirar entre otros síntomas relacionados con COVID-19 deberá ser reportado. El reporte se hace a la Secretaria de Salud distrital, departamental o municipal o a la EPS del trabajador</a:t>
            </a:r>
          </a:p>
        </p:txBody>
      </p:sp>
    </p:spTree>
    <p:extLst>
      <p:ext uri="{BB962C8B-B14F-4D97-AF65-F5344CB8AC3E}">
        <p14:creationId xmlns:p14="http://schemas.microsoft.com/office/powerpoint/2010/main" val="911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C85D240-0A36-6C44-96F4-11F513946C46}"/>
              </a:ext>
            </a:extLst>
          </p:cNvPr>
          <p:cNvSpPr/>
          <p:nvPr/>
        </p:nvSpPr>
        <p:spPr>
          <a:xfrm>
            <a:off x="1471390" y="1714167"/>
            <a:ext cx="986426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es-ES" sz="2800" b="1" dirty="0" smtClean="0">
                <a:solidFill>
                  <a:srgbClr val="0070C0"/>
                </a:solidFill>
                <a:latin typeface="Montserrat" panose="020B0604020202020204" charset="0"/>
                <a:ea typeface="Montserrat"/>
                <a:cs typeface="Montserrat" panose="020B0604020202020204" charset="0"/>
              </a:rPr>
              <a:t>Elementos de Protección </a:t>
            </a:r>
            <a:r>
              <a:rPr lang="es-ES" sz="2800" b="1" dirty="0">
                <a:solidFill>
                  <a:srgbClr val="0070C0"/>
                </a:solidFill>
                <a:latin typeface="Montserrat" panose="020B0604020202020204" charset="0"/>
                <a:ea typeface="Montserrat"/>
                <a:cs typeface="Montserrat" panose="020B0604020202020204" charset="0"/>
              </a:rPr>
              <a:t>P</a:t>
            </a:r>
            <a:r>
              <a:rPr lang="es-ES" sz="2800" b="1" dirty="0" smtClean="0">
                <a:solidFill>
                  <a:srgbClr val="0070C0"/>
                </a:solidFill>
                <a:latin typeface="Montserrat" panose="020B0604020202020204" charset="0"/>
                <a:ea typeface="Montserrat"/>
                <a:cs typeface="Montserrat" panose="020B0604020202020204" charset="0"/>
              </a:rPr>
              <a:t>ersonal</a:t>
            </a:r>
            <a:endParaRPr lang="es-ES" sz="2800" b="1" dirty="0">
              <a:solidFill>
                <a:srgbClr val="0070C0"/>
              </a:solidFill>
              <a:latin typeface="Montserrat" panose="020B0604020202020204" charset="0"/>
              <a:ea typeface="Montserrat"/>
              <a:cs typeface="Montserrat" panose="020B060402020202020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A358087-7060-3F47-998C-8137D70F64B7}"/>
              </a:ext>
            </a:extLst>
          </p:cNvPr>
          <p:cNvSpPr/>
          <p:nvPr/>
        </p:nvSpPr>
        <p:spPr>
          <a:xfrm>
            <a:off x="6283872" y="2423324"/>
            <a:ext cx="54032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99885" y="2369719"/>
            <a:ext cx="6917629" cy="1631216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Los trabajadores independientes que presten servicios a domicilio deben cumplir con los elementos de protección personal que exige la ley para los trabajadores </a:t>
            </a: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dependientes, además de los que se requieran para prevenir el contagio de COVID 19. </a:t>
            </a:r>
            <a:endParaRPr lang="es-CO" sz="2000" dirty="0">
              <a:latin typeface="Montserrat" panose="020B0604020202020204" charset="0"/>
              <a:cs typeface="Montserra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329" y="2267524"/>
            <a:ext cx="3048000" cy="15049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31" y="4146198"/>
            <a:ext cx="1945746" cy="194574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987" y="4054540"/>
            <a:ext cx="2307770" cy="203740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13126" y="4595851"/>
            <a:ext cx="2540000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0B050"/>
                </a:solidFill>
              </a:rPr>
              <a:t>¡ESTOS ELEMENTOS NO SE DEBEN COMPARTIR¡¡¡¡</a:t>
            </a:r>
            <a:endParaRPr lang="es-CO" b="1" dirty="0">
              <a:solidFill>
                <a:srgbClr val="00B05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547428" y="4146198"/>
            <a:ext cx="4486079" cy="1631216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Realizar </a:t>
            </a: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la desinfección de los elementos de seguridad </a:t>
            </a: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y  protección personal como </a:t>
            </a: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cascos, guantes, gafas, rodilleras, entre otros, al iniciar y al terminar la </a:t>
            </a: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jornada.</a:t>
            </a:r>
            <a:endParaRPr lang="es-CO" sz="2000" dirty="0">
              <a:latin typeface="Montserrat" panose="020B0604020202020204" charset="0"/>
              <a:cs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C85D240-0A36-6C44-96F4-11F513946C46}"/>
              </a:ext>
            </a:extLst>
          </p:cNvPr>
          <p:cNvSpPr/>
          <p:nvPr/>
        </p:nvSpPr>
        <p:spPr>
          <a:xfrm>
            <a:off x="1096748" y="1721914"/>
            <a:ext cx="9864267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es-CO" sz="2800" b="1" dirty="0">
                <a:solidFill>
                  <a:srgbClr val="0070C0"/>
                </a:solidFill>
                <a:latin typeface="Montserrat" panose="020B0604020202020204" charset="0"/>
                <a:ea typeface="Montserrat"/>
                <a:cs typeface="Montserrat" panose="020B0604020202020204" charset="0"/>
              </a:rPr>
              <a:t>Modelo de “Entrega sin Contacto”</a:t>
            </a:r>
            <a:endParaRPr lang="es-ES" sz="2800" b="1" dirty="0">
              <a:solidFill>
                <a:srgbClr val="0070C0"/>
              </a:solidFill>
              <a:latin typeface="Montserrat" panose="020B0604020202020204" charset="0"/>
              <a:ea typeface="Montserrat"/>
              <a:cs typeface="Montserrat" panose="020B060402020202020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A358087-7060-3F47-998C-8137D70F64B7}"/>
              </a:ext>
            </a:extLst>
          </p:cNvPr>
          <p:cNvSpPr/>
          <p:nvPr/>
        </p:nvSpPr>
        <p:spPr>
          <a:xfrm>
            <a:off x="6283872" y="2423324"/>
            <a:ext cx="54032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96748" y="2765853"/>
            <a:ext cx="103742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latin typeface="Montserrat" panose="020B0604020202020204" charset="0"/>
                <a:cs typeface="Montserrat" panose="020B0604020202020204" charset="0"/>
              </a:rPr>
              <a:t>Es un mecanismo para entregar el domicilio a los clientes, personas, hogares y empresas por medio del cual se reduce el riesgo de contagio, que consiste en dejar los artículos comprados en contenedores, empaques, recepción, puerta o sitio determinado para que los clientes o personas que solicitan el servicio los retiren personalmente y no exista contacto con la persona que presta el servicio.</a:t>
            </a:r>
          </a:p>
        </p:txBody>
      </p:sp>
    </p:spTree>
    <p:extLst>
      <p:ext uri="{BB962C8B-B14F-4D97-AF65-F5344CB8AC3E}">
        <p14:creationId xmlns:p14="http://schemas.microsoft.com/office/powerpoint/2010/main" val="17618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C85D240-0A36-6C44-96F4-11F513946C46}"/>
              </a:ext>
            </a:extLst>
          </p:cNvPr>
          <p:cNvSpPr/>
          <p:nvPr/>
        </p:nvSpPr>
        <p:spPr>
          <a:xfrm>
            <a:off x="556990" y="1611085"/>
            <a:ext cx="9864267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es-CO" sz="2800" dirty="0" smtClean="0">
                <a:solidFill>
                  <a:srgbClr val="0070C0"/>
                </a:solidFill>
                <a:latin typeface="Montserrat" panose="020B0604020202020204" charset="0"/>
                <a:cs typeface="Montserrat" panose="020B0604020202020204" charset="0"/>
              </a:rPr>
              <a:t>Técnicas lavados de manos</a:t>
            </a:r>
            <a:endParaRPr lang="es-ES" sz="2800" dirty="0">
              <a:solidFill>
                <a:srgbClr val="0070C0"/>
              </a:solidFill>
              <a:latin typeface="Montserrat" panose="020B0604020202020204" charset="0"/>
              <a:ea typeface="Montserrat"/>
              <a:cs typeface="Montserrat" panose="020B060402020202020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614" r="53809" b="58751"/>
          <a:stretch/>
        </p:blipFill>
        <p:spPr>
          <a:xfrm>
            <a:off x="6064705" y="1611085"/>
            <a:ext cx="5065486" cy="25729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42539" r="53690" b="4128"/>
          <a:stretch/>
        </p:blipFill>
        <p:spPr>
          <a:xfrm>
            <a:off x="249465" y="2143988"/>
            <a:ext cx="5428343" cy="36576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4" t="424" r="37976" b="74814"/>
          <a:stretch/>
        </p:blipFill>
        <p:spPr>
          <a:xfrm>
            <a:off x="6418038" y="4184029"/>
            <a:ext cx="1988457" cy="16981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2" t="25820" r="37976" b="50264"/>
          <a:stretch/>
        </p:blipFill>
        <p:spPr>
          <a:xfrm>
            <a:off x="8899981" y="4242086"/>
            <a:ext cx="1944914" cy="16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A358087-7060-3F47-998C-8137D70F64B7}"/>
              </a:ext>
            </a:extLst>
          </p:cNvPr>
          <p:cNvSpPr/>
          <p:nvPr/>
        </p:nvSpPr>
        <p:spPr>
          <a:xfrm>
            <a:off x="6283872" y="2423324"/>
            <a:ext cx="54032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40228" y="2289657"/>
            <a:ext cx="10595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No </a:t>
            </a: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se deben realizar reuniones y si por motivos laborales o del servicio se deben realizar, las mismas no deberán superar cinco (5) personas, guardando la </a:t>
            </a: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distancia. </a:t>
            </a:r>
            <a:endParaRPr lang="es-CO" sz="20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40227" y="3250039"/>
            <a:ext cx="105954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Mantener </a:t>
            </a: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una distancia mínima de dos metros en las filas de supermercado, tiendas, droguerías, restaurantes o establecimientos comerciales donde le entregan, pagan o reciben los bienes o producto objeto del domicilio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40227" y="5288582"/>
            <a:ext cx="10464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Si presenta los siguientes síntomas: fiebre, tos o dificultad para respirar, utilizar mascarilla quirúrgica y solicitar atención médica en la red de servicios de salud asignada por su EPS, informando sus </a:t>
            </a: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síntomas.</a:t>
            </a:r>
            <a:endParaRPr lang="es-CO" sz="20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40227" y="4515767"/>
            <a:ext cx="10029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Reportar diariamente su estado de salud al superior inmediato</a:t>
            </a:r>
            <a:endParaRPr lang="es-CO" sz="20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C85D240-0A36-6C44-96F4-11F513946C46}"/>
              </a:ext>
            </a:extLst>
          </p:cNvPr>
          <p:cNvSpPr/>
          <p:nvPr/>
        </p:nvSpPr>
        <p:spPr>
          <a:xfrm>
            <a:off x="905333" y="1635206"/>
            <a:ext cx="986426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457200" algn="l"/>
              </a:tabLst>
            </a:pPr>
            <a:r>
              <a:rPr lang="es-CO" sz="2800" b="1" dirty="0" smtClean="0">
                <a:solidFill>
                  <a:srgbClr val="0070C0"/>
                </a:solidFill>
                <a:latin typeface="Montserrat" panose="020B0604020202020204" charset="0"/>
                <a:ea typeface="Montserrat"/>
                <a:cs typeface="Montserrat" panose="020B0604020202020204" charset="0"/>
              </a:rPr>
              <a:t>MEDIDAS DE SALUBRIDAD</a:t>
            </a:r>
            <a:endParaRPr lang="es-ES" sz="2800" b="1" dirty="0">
              <a:solidFill>
                <a:srgbClr val="0070C0"/>
              </a:solidFill>
              <a:latin typeface="Montserrat" panose="020B0604020202020204" charset="0"/>
              <a:ea typeface="Montserrat"/>
              <a:cs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17203</TotalTime>
  <Words>806</Words>
  <Application>Microsoft Office PowerPoint</Application>
  <PresentationFormat>Panorámica</PresentationFormat>
  <Paragraphs>53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Times New Roman</vt:lpstr>
      <vt:lpstr>Helvetica</vt:lpstr>
      <vt:lpstr>Courier New</vt:lpstr>
      <vt:lpstr>Montserrat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Angelita</dc:creator>
  <cp:lastModifiedBy>Enrique Vasquez Diaz</cp:lastModifiedBy>
  <cp:revision>62</cp:revision>
  <dcterms:modified xsi:type="dcterms:W3CDTF">2020-04-02T23:22:42Z</dcterms:modified>
</cp:coreProperties>
</file>