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9"/>
  </p:notesMasterIdLst>
  <p:sldIdLst>
    <p:sldId id="256" r:id="rId2"/>
    <p:sldId id="263" r:id="rId3"/>
    <p:sldId id="259" r:id="rId4"/>
    <p:sldId id="276" r:id="rId5"/>
    <p:sldId id="278" r:id="rId6"/>
    <p:sldId id="277" r:id="rId7"/>
    <p:sldId id="279" r:id="rId8"/>
    <p:sldId id="280" r:id="rId9"/>
    <p:sldId id="281" r:id="rId10"/>
    <p:sldId id="261" r:id="rId11"/>
    <p:sldId id="264" r:id="rId12"/>
    <p:sldId id="265" r:id="rId13"/>
    <p:sldId id="282" r:id="rId14"/>
    <p:sldId id="284" r:id="rId15"/>
    <p:sldId id="283" r:id="rId16"/>
    <p:sldId id="285" r:id="rId17"/>
    <p:sldId id="260" r:id="rId18"/>
  </p:sldIdLst>
  <p:sldSz cx="12192000" cy="6858000"/>
  <p:notesSz cx="6858000" cy="9144000"/>
  <p:embeddedFontLst>
    <p:embeddedFont>
      <p:font typeface="Calibri" panose="020F0502020204030204" pitchFamily="34" charset="0"/>
      <p:regular r:id="rId20"/>
      <p:bold r:id="rId21"/>
      <p:italic r:id="rId22"/>
      <p:boldItalic r:id="rId23"/>
    </p:embeddedFont>
    <p:embeddedFont>
      <p:font typeface="Century" panose="02040604050505020304" pitchFamily="18" charset="0"/>
      <p:regular r:id="rId24"/>
    </p:embeddedFont>
    <p:embeddedFont>
      <p:font typeface="Helvetica" pitchFamily="2" charset="0"/>
      <p:regular r:id="rId25"/>
      <p:bold r:id="rId26"/>
      <p:italic r:id="rId27"/>
      <p:boldItalic r:id="rId28"/>
    </p:embeddedFont>
    <p:embeddedFont>
      <p:font typeface="Montserrat" panose="020F0502020204030204" pitchFamily="34" charset="0"/>
      <p:regular r:id="rId29"/>
      <p:bold r:id="rId30"/>
      <p:italic r:id="rId31"/>
      <p:boldItalic r:id="rId3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32"/>
  </p:normalViewPr>
  <p:slideViewPr>
    <p:cSldViewPr snapToGrid="0">
      <p:cViewPr varScale="1">
        <p:scale>
          <a:sx n="111" d="100"/>
          <a:sy n="111" d="100"/>
        </p:scale>
        <p:origin x="632" y="19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font" Target="fonts/font2.fntdata"/><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32" Type="http://schemas.openxmlformats.org/officeDocument/2006/relationships/font" Target="fonts/font13.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font" Target="fonts/font9.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31" Type="http://schemas.openxmlformats.org/officeDocument/2006/relationships/font" Target="fonts/font1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font" Target="fonts/font11.fntdata"/><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s-CO" sz="1200" b="0" i="0" u="none" strike="noStrike" cap="none">
                <a:solidFill>
                  <a:schemeClr val="dk1"/>
                </a:solidFill>
                <a:latin typeface="Calibri"/>
                <a:ea typeface="Calibri"/>
                <a:cs typeface="Calibri"/>
                <a:sym typeface="Calibri"/>
              </a:rPr>
              <a:t>‹Nº›</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6d60788357_0_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9" name="Google Shape;99;g6d60788357_0_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227315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6d60788357_0_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9" name="Google Shape;99;g6d60788357_0_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013087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6d60788357_0_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9" name="Google Shape;99;g6d60788357_0_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577617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6d60788357_0_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9" name="Google Shape;99;g6d60788357_0_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254250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6d60788357_0_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9" name="Google Shape;99;g6d60788357_0_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624635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6d60788357_0_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9" name="Google Shape;99;g6d60788357_0_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757540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6d60788357_0_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9" name="Google Shape;99;g6d60788357_0_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310686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1" name="Google Shape;111;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6d60788357_0_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9" name="Google Shape;99;g6d60788357_0_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850725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6d60788357_0_1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5" name="Google Shape;105;g6d60788357_0_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6d60788357_0_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9" name="Google Shape;99;g6d60788357_0_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036428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6d60788357_0_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9" name="Google Shape;99;g6d60788357_0_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851076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6d60788357_0_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9" name="Google Shape;99;g6d60788357_0_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067552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6d60788357_0_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9" name="Google Shape;99;g6d60788357_0_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120331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6d60788357_0_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9" name="Google Shape;99;g6d60788357_0_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429059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6d60788357_0_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9" name="Google Shape;99;g6d60788357_0_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820449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iapositiva de título" type="title">
  <p:cSld name="TITLE">
    <p:spTree>
      <p:nvGrpSpPr>
        <p:cNvPr id="1" name="Shape 15"/>
        <p:cNvGrpSpPr/>
        <p:nvPr/>
      </p:nvGrpSpPr>
      <p:grpSpPr>
        <a:xfrm>
          <a:off x="0" y="0"/>
          <a:ext cx="0" cy="0"/>
          <a:chOff x="0" y="0"/>
          <a:chExt cx="0" cy="0"/>
        </a:xfrm>
      </p:grpSpPr>
      <p:sp>
        <p:nvSpPr>
          <p:cNvPr id="16" name="Google Shape;16;p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CO"/>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ítulo vertical y texto"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CO"/>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Encabezado de sección" type="secHead">
  <p:cSld name="SECTION_HEADER">
    <p:spTree>
      <p:nvGrpSpPr>
        <p:cNvPr id="1" name="Shape 27"/>
        <p:cNvGrpSpPr/>
        <p:nvPr/>
      </p:nvGrpSpPr>
      <p:grpSpPr>
        <a:xfrm>
          <a:off x="0" y="0"/>
          <a:ext cx="0" cy="0"/>
          <a:chOff x="0" y="0"/>
          <a:chExt cx="0" cy="0"/>
        </a:xfrm>
      </p:grpSpPr>
      <p:sp>
        <p:nvSpPr>
          <p:cNvPr id="28" name="Google Shape;28;p4"/>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4"/>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CO"/>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Dos objetos" type="twoObj">
  <p:cSld name="TWO_OBJECTS">
    <p:spTree>
      <p:nvGrpSpPr>
        <p:cNvPr id="1" name="Shape 33"/>
        <p:cNvGrpSpPr/>
        <p:nvPr/>
      </p:nvGrpSpPr>
      <p:grpSpPr>
        <a:xfrm>
          <a:off x="0" y="0"/>
          <a:ext cx="0" cy="0"/>
          <a:chOff x="0" y="0"/>
          <a:chExt cx="0" cy="0"/>
        </a:xfrm>
      </p:grpSpPr>
      <p:sp>
        <p:nvSpPr>
          <p:cNvPr id="34" name="Google Shape;34;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5"/>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5"/>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CO"/>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ación" type="twoTxTwoObj">
  <p:cSld name="TWO_OBJECTS_WITH_TEXT">
    <p:spTree>
      <p:nvGrpSpPr>
        <p:cNvPr id="1" name="Shape 40"/>
        <p:cNvGrpSpPr/>
        <p:nvPr/>
      </p:nvGrpSpPr>
      <p:grpSpPr>
        <a:xfrm>
          <a:off x="0" y="0"/>
          <a:ext cx="0" cy="0"/>
          <a:chOff x="0" y="0"/>
          <a:chExt cx="0" cy="0"/>
        </a:xfrm>
      </p:grpSpPr>
      <p:sp>
        <p:nvSpPr>
          <p:cNvPr id="41" name="Google Shape;41;p6"/>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6"/>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6"/>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6"/>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6"/>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CO"/>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olo el título" type="titleOnly">
  <p:cSld name="TITLE_ONLY">
    <p:spTree>
      <p:nvGrpSpPr>
        <p:cNvPr id="1" name="Shape 49"/>
        <p:cNvGrpSpPr/>
        <p:nvPr/>
      </p:nvGrpSpPr>
      <p:grpSpPr>
        <a:xfrm>
          <a:off x="0" y="0"/>
          <a:ext cx="0" cy="0"/>
          <a:chOff x="0" y="0"/>
          <a:chExt cx="0" cy="0"/>
        </a:xfrm>
      </p:grpSpPr>
      <p:sp>
        <p:nvSpPr>
          <p:cNvPr id="50" name="Google Shape;50;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CO"/>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En blanco" type="blank">
  <p:cSld name="BLANK">
    <p:spTree>
      <p:nvGrpSpPr>
        <p:cNvPr id="1" name="Shape 54"/>
        <p:cNvGrpSpPr/>
        <p:nvPr/>
      </p:nvGrpSpPr>
      <p:grpSpPr>
        <a:xfrm>
          <a:off x="0" y="0"/>
          <a:ext cx="0" cy="0"/>
          <a:chOff x="0" y="0"/>
          <a:chExt cx="0" cy="0"/>
        </a:xfrm>
      </p:grpSpPr>
      <p:sp>
        <p:nvSpPr>
          <p:cNvPr id="55" name="Google Shape;55;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CO"/>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ido con título" type="objTx">
  <p:cSld name="OBJECT_WITH_CAPTION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CO"/>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Imagen con título" type="picTx">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0"/>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Google Shape;68;p1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CO"/>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ítulo y texto vertical"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CO"/>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2">
            <a:alphaModFix/>
          </a:blip>
          <a:stretch>
            <a:fillRect/>
          </a:stretch>
        </a:blip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CO"/>
              <a:t>‹Nº›</a:t>
            </a:fld>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hyperlink" Target="https://blogs.imf-formacion.com/blog/prevencion-riesgos-laborales/actualidad-laboral/riesgo-biologico/"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7"/>
        <p:cNvGrpSpPr/>
        <p:nvPr/>
      </p:nvGrpSpPr>
      <p:grpSpPr>
        <a:xfrm>
          <a:off x="0" y="0"/>
          <a:ext cx="0" cy="0"/>
          <a:chOff x="0" y="0"/>
          <a:chExt cx="0" cy="0"/>
        </a:xfrm>
      </p:grpSpPr>
      <p:sp>
        <p:nvSpPr>
          <p:cNvPr id="89" name="Google Shape;89;p13"/>
          <p:cNvSpPr txBox="1"/>
          <p:nvPr/>
        </p:nvSpPr>
        <p:spPr>
          <a:xfrm>
            <a:off x="3364986" y="2492637"/>
            <a:ext cx="5947800" cy="1495384"/>
          </a:xfrm>
          <a:prstGeom prst="rect">
            <a:avLst/>
          </a:prstGeom>
          <a:noFill/>
          <a:ln>
            <a:noFill/>
          </a:ln>
        </p:spPr>
        <p:txBody>
          <a:bodyPr spcFirstLastPara="1" wrap="square" lIns="91425" tIns="91425" rIns="91425" bIns="91425" anchor="t" anchorCtr="0">
            <a:noAutofit/>
          </a:bodyPr>
          <a:lstStyle/>
          <a:p>
            <a:pPr algn="ctr"/>
            <a:r>
              <a:rPr lang="es-ES" sz="4400" b="1" dirty="0">
                <a:solidFill>
                  <a:srgbClr val="1155CC"/>
                </a:solidFill>
                <a:latin typeface="Montserrat"/>
                <a:ea typeface="Montserrat"/>
                <a:cs typeface="Montserrat"/>
              </a:rPr>
              <a:t>PELIGRO BIOLOGICO </a:t>
            </a:r>
            <a:endParaRPr lang="es-ES" sz="4400" b="1" dirty="0">
              <a:solidFill>
                <a:srgbClr val="1155CC"/>
              </a:solidFill>
              <a:latin typeface="Montserrat"/>
              <a:ea typeface="Montserrat"/>
              <a:cs typeface="Montserrat"/>
              <a:sym typeface="Montserrat"/>
            </a:endParaRPr>
          </a:p>
        </p:txBody>
      </p:sp>
      <p:sp>
        <p:nvSpPr>
          <p:cNvPr id="90" name="Google Shape;90;p13"/>
          <p:cNvSpPr txBox="1"/>
          <p:nvPr/>
        </p:nvSpPr>
        <p:spPr>
          <a:xfrm>
            <a:off x="406850" y="503775"/>
            <a:ext cx="1430100" cy="958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CO" b="1" dirty="0">
                <a:solidFill>
                  <a:srgbClr val="1155CC"/>
                </a:solidFill>
                <a:latin typeface="Montserrat"/>
                <a:ea typeface="Montserrat"/>
                <a:cs typeface="Montserrat"/>
                <a:sym typeface="Montserrat"/>
              </a:rPr>
              <a:t>MARZO  27</a:t>
            </a:r>
            <a:endParaRPr b="1" dirty="0">
              <a:solidFill>
                <a:srgbClr val="1155CC"/>
              </a:solidFill>
              <a:latin typeface="Montserrat"/>
              <a:ea typeface="Montserrat"/>
              <a:cs typeface="Montserrat"/>
              <a:sym typeface="Montserrat"/>
            </a:endParaRPr>
          </a:p>
          <a:p>
            <a:pPr marL="0" lvl="0" indent="0" algn="l" rtl="0">
              <a:spcBef>
                <a:spcPts val="0"/>
              </a:spcBef>
              <a:spcAft>
                <a:spcPts val="0"/>
              </a:spcAft>
              <a:buNone/>
            </a:pPr>
            <a:r>
              <a:rPr lang="es-CO" b="1" dirty="0">
                <a:solidFill>
                  <a:srgbClr val="1155CC"/>
                </a:solidFill>
                <a:latin typeface="Montserrat"/>
                <a:ea typeface="Montserrat"/>
                <a:cs typeface="Montserrat"/>
                <a:sym typeface="Montserrat"/>
              </a:rPr>
              <a:t>DE</a:t>
            </a:r>
            <a:endParaRPr b="1" dirty="0">
              <a:solidFill>
                <a:srgbClr val="1155CC"/>
              </a:solidFill>
              <a:latin typeface="Montserrat"/>
              <a:ea typeface="Montserrat"/>
              <a:cs typeface="Montserrat"/>
              <a:sym typeface="Montserrat"/>
            </a:endParaRPr>
          </a:p>
          <a:p>
            <a:pPr marL="0" lvl="0" indent="0" algn="l" rtl="0">
              <a:spcBef>
                <a:spcPts val="0"/>
              </a:spcBef>
              <a:spcAft>
                <a:spcPts val="0"/>
              </a:spcAft>
              <a:buNone/>
            </a:pPr>
            <a:r>
              <a:rPr lang="es-CO" b="1" dirty="0">
                <a:solidFill>
                  <a:srgbClr val="1155CC"/>
                </a:solidFill>
                <a:latin typeface="Montserrat"/>
                <a:ea typeface="Montserrat"/>
                <a:cs typeface="Montserrat"/>
                <a:sym typeface="Montserrat"/>
              </a:rPr>
              <a:t>2020</a:t>
            </a:r>
            <a:endParaRPr b="1" dirty="0">
              <a:solidFill>
                <a:srgbClr val="1155CC"/>
              </a:solidFill>
              <a:latin typeface="Montserrat"/>
              <a:ea typeface="Montserrat"/>
              <a:cs typeface="Montserrat"/>
              <a:sym typeface="Montserrat"/>
            </a:endParaRPr>
          </a:p>
        </p:txBody>
      </p:sp>
      <p:sp>
        <p:nvSpPr>
          <p:cNvPr id="5" name="Google Shape;89;p13">
            <a:extLst>
              <a:ext uri="{FF2B5EF4-FFF2-40B4-BE49-F238E27FC236}">
                <a16:creationId xmlns:a16="http://schemas.microsoft.com/office/drawing/2014/main" id="{385522F3-8F4B-D840-9467-12AE2BA2CFC7}"/>
              </a:ext>
            </a:extLst>
          </p:cNvPr>
          <p:cNvSpPr txBox="1"/>
          <p:nvPr/>
        </p:nvSpPr>
        <p:spPr>
          <a:xfrm>
            <a:off x="4024817" y="4977376"/>
            <a:ext cx="4628137" cy="798238"/>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s-ES" sz="3200" b="1" dirty="0">
                <a:solidFill>
                  <a:srgbClr val="1155CC"/>
                </a:solidFill>
                <a:latin typeface="Montserrat"/>
                <a:ea typeface="Montserrat"/>
                <a:cs typeface="Montserrat"/>
                <a:sym typeface="Montserrat"/>
              </a:rPr>
              <a:t>MARZO</a:t>
            </a:r>
            <a:r>
              <a:rPr lang="es-ES" sz="2000" b="1" dirty="0">
                <a:solidFill>
                  <a:srgbClr val="1155CC"/>
                </a:solidFill>
                <a:latin typeface="Montserrat"/>
                <a:ea typeface="Montserrat"/>
                <a:cs typeface="Montserrat"/>
                <a:sym typeface="Montserrat"/>
              </a:rPr>
              <a:t> </a:t>
            </a:r>
            <a:r>
              <a:rPr lang="es-ES" sz="3200" b="1" dirty="0">
                <a:solidFill>
                  <a:srgbClr val="1155CC"/>
                </a:solidFill>
                <a:latin typeface="Montserrat"/>
                <a:ea typeface="Montserrat"/>
                <a:cs typeface="Montserrat"/>
                <a:sym typeface="Montserrat"/>
              </a:rPr>
              <a:t>DE 2020</a:t>
            </a:r>
          </a:p>
        </p:txBody>
      </p:sp>
      <p:sp>
        <p:nvSpPr>
          <p:cNvPr id="3" name="Rectángulo 2">
            <a:extLst>
              <a:ext uri="{FF2B5EF4-FFF2-40B4-BE49-F238E27FC236}">
                <a16:creationId xmlns:a16="http://schemas.microsoft.com/office/drawing/2014/main" id="{0B244FAA-FD10-CC42-95FC-633805E62CF6}"/>
              </a:ext>
            </a:extLst>
          </p:cNvPr>
          <p:cNvSpPr/>
          <p:nvPr/>
        </p:nvSpPr>
        <p:spPr>
          <a:xfrm>
            <a:off x="6522015" y="3990255"/>
            <a:ext cx="5581541" cy="492443"/>
          </a:xfrm>
          <a:prstGeom prst="rect">
            <a:avLst/>
          </a:prstGeom>
        </p:spPr>
        <p:txBody>
          <a:bodyPr wrap="square">
            <a:spAutoFit/>
          </a:bodyPr>
          <a:lstStyle/>
          <a:p>
            <a:r>
              <a:rPr lang="es-CO" dirty="0">
                <a:solidFill>
                  <a:srgbClr val="1D2129"/>
                </a:solidFill>
                <a:latin typeface="system-ui"/>
              </a:rPr>
              <a:t>*</a:t>
            </a:r>
            <a:r>
              <a:rPr lang="es-CO" sz="1200" b="1" dirty="0">
                <a:solidFill>
                  <a:schemeClr val="tx1"/>
                </a:solidFill>
                <a:latin typeface="Montserrat"/>
                <a:cs typeface="Montserrat"/>
              </a:rPr>
              <a:t>El MICROBIO NO ES NADA, EL TERRENO LO ES TODO* Louis Pasteur - Claude Bernard.</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0"/>
        <p:cNvGrpSpPr/>
        <p:nvPr/>
      </p:nvGrpSpPr>
      <p:grpSpPr>
        <a:xfrm>
          <a:off x="0" y="0"/>
          <a:ext cx="0" cy="0"/>
          <a:chOff x="0" y="0"/>
          <a:chExt cx="0" cy="0"/>
        </a:xfrm>
      </p:grpSpPr>
      <p:sp>
        <p:nvSpPr>
          <p:cNvPr id="3" name="Rectángulo 2">
            <a:extLst>
              <a:ext uri="{FF2B5EF4-FFF2-40B4-BE49-F238E27FC236}">
                <a16:creationId xmlns:a16="http://schemas.microsoft.com/office/drawing/2014/main" id="{347A3630-FAE4-EA4E-BDD3-D10D7CD364FF}"/>
              </a:ext>
            </a:extLst>
          </p:cNvPr>
          <p:cNvSpPr/>
          <p:nvPr/>
        </p:nvSpPr>
        <p:spPr>
          <a:xfrm>
            <a:off x="855023" y="1767007"/>
            <a:ext cx="10604665" cy="4555093"/>
          </a:xfrm>
          <a:prstGeom prst="rect">
            <a:avLst/>
          </a:prstGeom>
        </p:spPr>
        <p:txBody>
          <a:bodyPr wrap="square">
            <a:spAutoFit/>
          </a:bodyPr>
          <a:lstStyle/>
          <a:p>
            <a:pPr algn="ctr" eaLnBrk="0" fontAlgn="base" hangingPunct="0">
              <a:spcBef>
                <a:spcPct val="0"/>
              </a:spcBef>
              <a:spcAft>
                <a:spcPct val="0"/>
              </a:spcAft>
              <a:buClrTx/>
              <a:tabLst>
                <a:tab pos="457200" algn="l"/>
              </a:tabLst>
            </a:pPr>
            <a:r>
              <a:rPr lang="es-CO" sz="2800" b="1" dirty="0">
                <a:solidFill>
                  <a:srgbClr val="1155CC"/>
                </a:solidFill>
                <a:latin typeface="Montserrat"/>
                <a:cs typeface="Montserrat"/>
              </a:rPr>
              <a:t>PROPAGACIÓN DEL PELIGRO BIOLOGICO EN EL AMBIENTE Y ENTORNO LABORAL</a:t>
            </a:r>
          </a:p>
          <a:p>
            <a:pPr algn="just">
              <a:tabLst>
                <a:tab pos="457200" algn="l"/>
              </a:tabLst>
            </a:pPr>
            <a:endParaRPr lang="es-CO" dirty="0"/>
          </a:p>
          <a:p>
            <a:pPr algn="just">
              <a:tabLst>
                <a:tab pos="457200" algn="l"/>
              </a:tabLst>
            </a:pPr>
            <a:r>
              <a:rPr lang="es-CO" sz="2200" dirty="0">
                <a:solidFill>
                  <a:schemeClr val="tx1"/>
                </a:solidFill>
                <a:latin typeface="Montserrat"/>
                <a:cs typeface="Montserrat"/>
              </a:rPr>
              <a:t>Las Patologías producidas por virus, hongos y parásitos son transmisibles.</a:t>
            </a:r>
          </a:p>
          <a:p>
            <a:pPr algn="just">
              <a:tabLst>
                <a:tab pos="457200" algn="l"/>
              </a:tabLst>
            </a:pPr>
            <a:endParaRPr lang="es-CO" sz="2200" dirty="0">
              <a:solidFill>
                <a:schemeClr val="tx1"/>
              </a:solidFill>
              <a:latin typeface="Montserrat"/>
              <a:cs typeface="Montserrat"/>
            </a:endParaRPr>
          </a:p>
          <a:p>
            <a:pPr algn="just">
              <a:tabLst>
                <a:tab pos="457200" algn="l"/>
              </a:tabLst>
            </a:pPr>
            <a:r>
              <a:rPr lang="es-CO" sz="2200" dirty="0">
                <a:solidFill>
                  <a:schemeClr val="tx1"/>
                </a:solidFill>
                <a:latin typeface="Montserrat"/>
                <a:cs typeface="Montserrat"/>
              </a:rPr>
              <a:t>Transmisión a partir de otros seres humanos que son los huéspedes iniciales de este agente causal, y entonces fundamentalmente la propagación se produce por medio del aire o de utensilios o dispositivos de uso personal o compartido. Los contagiantes pueden ser, en estos casos, compañeros de trabajo.</a:t>
            </a:r>
          </a:p>
          <a:p>
            <a:pPr algn="just">
              <a:tabLst>
                <a:tab pos="457200" algn="l"/>
              </a:tabLst>
            </a:pPr>
            <a:endParaRPr lang="es-CO" sz="2200" dirty="0">
              <a:solidFill>
                <a:schemeClr val="tx1"/>
              </a:solidFill>
              <a:latin typeface="Montserrat"/>
              <a:cs typeface="Montserrat"/>
            </a:endParaRPr>
          </a:p>
          <a:p>
            <a:pPr fontAlgn="base"/>
            <a:r>
              <a:rPr lang="es-CO" sz="2200" dirty="0">
                <a:solidFill>
                  <a:schemeClr val="tx1"/>
                </a:solidFill>
                <a:latin typeface="Montserrat"/>
                <a:cs typeface="Montserrat"/>
              </a:rPr>
              <a:t>Pueden también propagarse agentes vivos microscópicos al trabajar sobre enfermos, entre los trabajadores del sector sanitario; en tal caso, la sangre o las secreciones de aquellos pueden llegar a adquirir un papel importante.</a:t>
            </a:r>
          </a:p>
        </p:txBody>
      </p:sp>
    </p:spTree>
    <p:extLst>
      <p:ext uri="{BB962C8B-B14F-4D97-AF65-F5344CB8AC3E}">
        <p14:creationId xmlns:p14="http://schemas.microsoft.com/office/powerpoint/2010/main" val="27263334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0"/>
        <p:cNvGrpSpPr/>
        <p:nvPr/>
      </p:nvGrpSpPr>
      <p:grpSpPr>
        <a:xfrm>
          <a:off x="0" y="0"/>
          <a:ext cx="0" cy="0"/>
          <a:chOff x="0" y="0"/>
          <a:chExt cx="0" cy="0"/>
        </a:xfrm>
      </p:grpSpPr>
      <p:sp>
        <p:nvSpPr>
          <p:cNvPr id="2" name="Rectángulo 1"/>
          <p:cNvSpPr/>
          <p:nvPr/>
        </p:nvSpPr>
        <p:spPr>
          <a:xfrm>
            <a:off x="629449" y="1645114"/>
            <a:ext cx="10497730" cy="4893647"/>
          </a:xfrm>
          <a:prstGeom prst="rect">
            <a:avLst/>
          </a:prstGeom>
        </p:spPr>
        <p:txBody>
          <a:bodyPr wrap="square">
            <a:spAutoFit/>
          </a:bodyPr>
          <a:lstStyle/>
          <a:p>
            <a:pPr algn="ctr" eaLnBrk="0" fontAlgn="base" hangingPunct="0">
              <a:spcBef>
                <a:spcPct val="0"/>
              </a:spcBef>
              <a:spcAft>
                <a:spcPct val="0"/>
              </a:spcAft>
              <a:buClrTx/>
              <a:tabLst>
                <a:tab pos="457200" algn="l"/>
              </a:tabLst>
            </a:pPr>
            <a:r>
              <a:rPr lang="es-CO" sz="2800" b="1" dirty="0">
                <a:solidFill>
                  <a:srgbClr val="1155CC"/>
                </a:solidFill>
                <a:latin typeface="Montserrat"/>
                <a:cs typeface="Montserrat"/>
              </a:rPr>
              <a:t>PROPAGACIÓN DEL PELIGRO BIOLOGICO EN EL AMBIENTE Y ENTORNO LABORAL</a:t>
            </a:r>
          </a:p>
          <a:p>
            <a:pPr fontAlgn="base"/>
            <a:endParaRPr lang="es-CO" dirty="0"/>
          </a:p>
          <a:p>
            <a:pPr algn="just" fontAlgn="base"/>
            <a:r>
              <a:rPr lang="es-CO" sz="2200" dirty="0">
                <a:solidFill>
                  <a:schemeClr val="tx1"/>
                </a:solidFill>
                <a:latin typeface="Montserrat"/>
                <a:cs typeface="Montserrat"/>
              </a:rPr>
              <a:t>Una fuente de riesgo la constituye la manipulación de productos contaminados, llegando los seres vivos al organismo del manipulador por contacto, heridas, o por simple desprendimiento al medio ambiente.</a:t>
            </a:r>
          </a:p>
          <a:p>
            <a:pPr algn="just" fontAlgn="base"/>
            <a:endParaRPr lang="es-CO" sz="2200" dirty="0">
              <a:solidFill>
                <a:schemeClr val="tx1"/>
              </a:solidFill>
              <a:latin typeface="Montserrat"/>
              <a:cs typeface="Montserrat"/>
            </a:endParaRPr>
          </a:p>
          <a:p>
            <a:pPr fontAlgn="base"/>
            <a:r>
              <a:rPr lang="es-CO" sz="2200" dirty="0">
                <a:solidFill>
                  <a:schemeClr val="tx1"/>
                </a:solidFill>
                <a:latin typeface="Montserrat"/>
                <a:cs typeface="Montserrat"/>
              </a:rPr>
              <a:t>De un  animal (zoonosis), que es el huésped inicial y  el nuevo huésped al que se propaga el agente causal es una personas o  trabajador que está en contacto o en proximidad con ese animal o sus productos derivados (carne, por ejemplo).</a:t>
            </a:r>
          </a:p>
          <a:p>
            <a:pPr fontAlgn="base"/>
            <a:endParaRPr lang="es-CO" sz="2200" dirty="0">
              <a:solidFill>
                <a:schemeClr val="tx1"/>
              </a:solidFill>
              <a:latin typeface="Montserrat"/>
              <a:cs typeface="Montserrat"/>
            </a:endParaRPr>
          </a:p>
          <a:p>
            <a:pPr fontAlgn="base"/>
            <a:r>
              <a:rPr lang="es-CO" sz="2200" dirty="0">
                <a:solidFill>
                  <a:schemeClr val="tx1"/>
                </a:solidFill>
                <a:latin typeface="Montserrat"/>
                <a:cs typeface="Montserrat"/>
              </a:rPr>
              <a:t>En otras ocasiones, las zoonosis se transmiten por medio de artrópodos que actúan como vectores o huéspedes intermediarios entre el animal y el trabajador, tomando el agente de aquél e inoculándolo a éste.</a:t>
            </a:r>
          </a:p>
        </p:txBody>
      </p:sp>
    </p:spTree>
    <p:extLst>
      <p:ext uri="{BB962C8B-B14F-4D97-AF65-F5344CB8AC3E}">
        <p14:creationId xmlns:p14="http://schemas.microsoft.com/office/powerpoint/2010/main" val="22228190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0"/>
        <p:cNvGrpSpPr/>
        <p:nvPr/>
      </p:nvGrpSpPr>
      <p:grpSpPr>
        <a:xfrm>
          <a:off x="0" y="0"/>
          <a:ext cx="0" cy="0"/>
          <a:chOff x="0" y="0"/>
          <a:chExt cx="0" cy="0"/>
        </a:xfrm>
      </p:grpSpPr>
      <p:sp>
        <p:nvSpPr>
          <p:cNvPr id="3" name="Rectángulo 2">
            <a:extLst>
              <a:ext uri="{FF2B5EF4-FFF2-40B4-BE49-F238E27FC236}">
                <a16:creationId xmlns:a16="http://schemas.microsoft.com/office/drawing/2014/main" id="{CA9F7157-D278-F14E-BF7E-4813CFD710DD}"/>
              </a:ext>
            </a:extLst>
          </p:cNvPr>
          <p:cNvSpPr/>
          <p:nvPr/>
        </p:nvSpPr>
        <p:spPr>
          <a:xfrm>
            <a:off x="581891" y="1755131"/>
            <a:ext cx="11222182" cy="4308872"/>
          </a:xfrm>
          <a:prstGeom prst="rect">
            <a:avLst/>
          </a:prstGeom>
        </p:spPr>
        <p:txBody>
          <a:bodyPr wrap="square">
            <a:spAutoFit/>
          </a:bodyPr>
          <a:lstStyle/>
          <a:p>
            <a:pPr algn="ctr"/>
            <a:r>
              <a:rPr lang="es-CO" sz="2800" b="1" dirty="0">
                <a:solidFill>
                  <a:srgbClr val="1155CC"/>
                </a:solidFill>
                <a:latin typeface="Montserrat"/>
                <a:cs typeface="Montserrat"/>
              </a:rPr>
              <a:t>MEDIDAS GENERALES DE PREVENCION  Y DE CONTROL DE PELIGRO BIOLOGICO</a:t>
            </a:r>
          </a:p>
          <a:p>
            <a:endParaRPr lang="es-CO" dirty="0">
              <a:solidFill>
                <a:srgbClr val="333333"/>
              </a:solidFill>
              <a:latin typeface="Arial" panose="020B0604020202020204" pitchFamily="34" charset="0"/>
            </a:endParaRPr>
          </a:p>
          <a:p>
            <a:r>
              <a:rPr lang="es-CO" sz="2400" dirty="0">
                <a:solidFill>
                  <a:schemeClr val="tx1"/>
                </a:solidFill>
                <a:latin typeface="Montserrat"/>
                <a:cs typeface="Montserrat"/>
              </a:rPr>
              <a:t>Vacunación  obligatoria para el personal que tenga contacto directo o indirecto con posibles focos de contagio. </a:t>
            </a:r>
          </a:p>
          <a:p>
            <a:endParaRPr lang="es-CO" sz="2800" dirty="0">
              <a:solidFill>
                <a:schemeClr val="tx1"/>
              </a:solidFill>
              <a:latin typeface="Montserrat"/>
              <a:cs typeface="Montserrat"/>
            </a:endParaRPr>
          </a:p>
          <a:p>
            <a:r>
              <a:rPr lang="es-CO" sz="2800" b="1" dirty="0">
                <a:solidFill>
                  <a:srgbClr val="1155CC"/>
                </a:solidFill>
                <a:latin typeface="Montserrat"/>
                <a:cs typeface="Montserrat"/>
              </a:rPr>
              <a:t>Normas de Higiene Personal:</a:t>
            </a:r>
          </a:p>
          <a:p>
            <a:endParaRPr lang="es-CO" sz="2800" dirty="0">
              <a:solidFill>
                <a:schemeClr val="tx1"/>
              </a:solidFill>
              <a:latin typeface="Montserrat"/>
              <a:cs typeface="Montserrat"/>
            </a:endParaRPr>
          </a:p>
          <a:p>
            <a:pPr marL="342900" indent="-342900">
              <a:buFont typeface="Courier New" panose="02070309020205020404" pitchFamily="49" charset="0"/>
              <a:buChar char="o"/>
            </a:pPr>
            <a:r>
              <a:rPr lang="es-CO" sz="2400" dirty="0">
                <a:solidFill>
                  <a:schemeClr val="tx1"/>
                </a:solidFill>
                <a:latin typeface="Montserrat"/>
                <a:cs typeface="Montserrat"/>
              </a:rPr>
              <a:t>Cubrir heridas y lesiones de las manos con apósito impermeable.</a:t>
            </a:r>
          </a:p>
          <a:p>
            <a:pPr marL="342900" indent="-342900">
              <a:buFont typeface="Courier New" panose="02070309020205020404" pitchFamily="49" charset="0"/>
              <a:buChar char="o"/>
            </a:pPr>
            <a:r>
              <a:rPr lang="es-CO" sz="2400" dirty="0">
                <a:solidFill>
                  <a:schemeClr val="tx1"/>
                </a:solidFill>
                <a:latin typeface="Montserrat"/>
                <a:cs typeface="Montserrat"/>
              </a:rPr>
              <a:t>Lavado de manos.</a:t>
            </a:r>
          </a:p>
          <a:p>
            <a:pPr marL="342900" indent="-342900">
              <a:buFont typeface="Courier New" panose="02070309020205020404" pitchFamily="49" charset="0"/>
              <a:buChar char="o"/>
            </a:pPr>
            <a:r>
              <a:rPr lang="es-CO" sz="2400" dirty="0">
                <a:solidFill>
                  <a:schemeClr val="tx1"/>
                </a:solidFill>
                <a:latin typeface="Montserrat"/>
                <a:cs typeface="Montserrat"/>
              </a:rPr>
              <a:t>No comer, beber ni fumar en el área de trabajo.</a:t>
            </a:r>
          </a:p>
        </p:txBody>
      </p:sp>
    </p:spTree>
    <p:extLst>
      <p:ext uri="{BB962C8B-B14F-4D97-AF65-F5344CB8AC3E}">
        <p14:creationId xmlns:p14="http://schemas.microsoft.com/office/powerpoint/2010/main" val="8639152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0"/>
        <p:cNvGrpSpPr/>
        <p:nvPr/>
      </p:nvGrpSpPr>
      <p:grpSpPr>
        <a:xfrm>
          <a:off x="0" y="0"/>
          <a:ext cx="0" cy="0"/>
          <a:chOff x="0" y="0"/>
          <a:chExt cx="0" cy="0"/>
        </a:xfrm>
      </p:grpSpPr>
      <p:sp>
        <p:nvSpPr>
          <p:cNvPr id="2" name="Rectángulo 1">
            <a:extLst>
              <a:ext uri="{FF2B5EF4-FFF2-40B4-BE49-F238E27FC236}">
                <a16:creationId xmlns:a16="http://schemas.microsoft.com/office/drawing/2014/main" id="{3840A2FC-4280-414F-9D52-2206B693F3CC}"/>
              </a:ext>
            </a:extLst>
          </p:cNvPr>
          <p:cNvSpPr/>
          <p:nvPr/>
        </p:nvSpPr>
        <p:spPr>
          <a:xfrm>
            <a:off x="983672" y="1884072"/>
            <a:ext cx="10224655" cy="4616648"/>
          </a:xfrm>
          <a:prstGeom prst="rect">
            <a:avLst/>
          </a:prstGeom>
        </p:spPr>
        <p:txBody>
          <a:bodyPr wrap="square">
            <a:spAutoFit/>
          </a:bodyPr>
          <a:lstStyle/>
          <a:p>
            <a:r>
              <a:rPr lang="es-CO" sz="2800" b="1" dirty="0">
                <a:solidFill>
                  <a:srgbClr val="1155CC"/>
                </a:solidFill>
                <a:latin typeface="Montserrat"/>
                <a:cs typeface="Montserrat"/>
              </a:rPr>
              <a:t>MEDIDAS DE PREVENCION  Y DE CONTROL DE PELIGRO BIOLOGICO</a:t>
            </a:r>
          </a:p>
          <a:p>
            <a:endParaRPr lang="es-CO" b="1" dirty="0">
              <a:solidFill>
                <a:srgbClr val="9D5400"/>
              </a:solidFill>
              <a:latin typeface="Arial" panose="020B0604020202020204" pitchFamily="34" charset="0"/>
            </a:endParaRPr>
          </a:p>
          <a:p>
            <a:endParaRPr lang="es-CO" b="1" dirty="0">
              <a:solidFill>
                <a:srgbClr val="9D5400"/>
              </a:solidFill>
              <a:latin typeface="Arial" panose="020B0604020202020204" pitchFamily="34" charset="0"/>
            </a:endParaRPr>
          </a:p>
          <a:p>
            <a:r>
              <a:rPr lang="es-CO" sz="2800" b="1" dirty="0">
                <a:solidFill>
                  <a:srgbClr val="1155CC"/>
                </a:solidFill>
                <a:latin typeface="Montserrat"/>
                <a:cs typeface="Montserrat"/>
              </a:rPr>
              <a:t>Utilizar equipos de protección (barrera apropiados a cada tipo de exposición):</a:t>
            </a:r>
          </a:p>
          <a:p>
            <a:pPr marL="342900" indent="-342900">
              <a:buFont typeface="Courier New" panose="02070309020205020404" pitchFamily="49" charset="0"/>
              <a:buChar char="o"/>
            </a:pPr>
            <a:r>
              <a:rPr lang="es-CO" sz="2400" dirty="0">
                <a:solidFill>
                  <a:schemeClr val="tx1"/>
                </a:solidFill>
                <a:latin typeface="Montserrat"/>
                <a:cs typeface="Montserrat"/>
              </a:rPr>
              <a:t>Guantes, de uso obligatorio cuando el trabajador sanitario presente heridas o lesiones cutáneas, si maneja sangre, fluidos corporales o instrumentos contaminados con sangre.</a:t>
            </a:r>
          </a:p>
          <a:p>
            <a:pPr marL="342900" indent="-342900">
              <a:buFont typeface="Courier New" panose="02070309020205020404" pitchFamily="49" charset="0"/>
              <a:buChar char="o"/>
            </a:pPr>
            <a:r>
              <a:rPr lang="es-CO" sz="2400" dirty="0">
                <a:solidFill>
                  <a:schemeClr val="tx1"/>
                </a:solidFill>
                <a:latin typeface="Montserrat"/>
                <a:cs typeface="Montserrat"/>
              </a:rPr>
              <a:t>Mascarillas, en la atención a pacientes con enfermedades de transmisión por vía aérea (TBC), por gotas (Meningitis) o riesgo de aerosoles.</a:t>
            </a:r>
          </a:p>
          <a:p>
            <a:pPr marL="342900" indent="-342900">
              <a:buFont typeface="Courier New" panose="02070309020205020404" pitchFamily="49" charset="0"/>
              <a:buChar char="o"/>
            </a:pPr>
            <a:r>
              <a:rPr lang="es-CO" sz="2400" dirty="0">
                <a:solidFill>
                  <a:schemeClr val="tx1"/>
                </a:solidFill>
                <a:latin typeface="Montserrat"/>
                <a:cs typeface="Montserrat"/>
              </a:rPr>
              <a:t>Protección ocular, en procedimientos con riesgo de salpicaduras.</a:t>
            </a:r>
          </a:p>
          <a:p>
            <a:pPr marL="342900" indent="-342900">
              <a:buFont typeface="Courier New" panose="02070309020205020404" pitchFamily="49" charset="0"/>
              <a:buChar char="o"/>
            </a:pPr>
            <a:r>
              <a:rPr lang="es-CO" sz="2400" dirty="0">
                <a:solidFill>
                  <a:schemeClr val="tx1"/>
                </a:solidFill>
                <a:latin typeface="Montserrat"/>
                <a:cs typeface="Montserrat"/>
              </a:rPr>
              <a:t>Bata</a:t>
            </a:r>
          </a:p>
          <a:p>
            <a:endParaRPr lang="es-CO" dirty="0">
              <a:solidFill>
                <a:srgbClr val="333333"/>
              </a:solidFill>
              <a:latin typeface="Arial" panose="020B0604020202020204" pitchFamily="34" charset="0"/>
            </a:endParaRPr>
          </a:p>
        </p:txBody>
      </p:sp>
    </p:spTree>
    <p:extLst>
      <p:ext uri="{BB962C8B-B14F-4D97-AF65-F5344CB8AC3E}">
        <p14:creationId xmlns:p14="http://schemas.microsoft.com/office/powerpoint/2010/main" val="32005357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0"/>
        <p:cNvGrpSpPr/>
        <p:nvPr/>
      </p:nvGrpSpPr>
      <p:grpSpPr>
        <a:xfrm>
          <a:off x="0" y="0"/>
          <a:ext cx="0" cy="0"/>
          <a:chOff x="0" y="0"/>
          <a:chExt cx="0" cy="0"/>
        </a:xfrm>
      </p:grpSpPr>
      <p:sp>
        <p:nvSpPr>
          <p:cNvPr id="2" name="Rectángulo 1">
            <a:extLst>
              <a:ext uri="{FF2B5EF4-FFF2-40B4-BE49-F238E27FC236}">
                <a16:creationId xmlns:a16="http://schemas.microsoft.com/office/drawing/2014/main" id="{3840A2FC-4280-414F-9D52-2206B693F3CC}"/>
              </a:ext>
            </a:extLst>
          </p:cNvPr>
          <p:cNvSpPr/>
          <p:nvPr/>
        </p:nvSpPr>
        <p:spPr>
          <a:xfrm>
            <a:off x="739238" y="1717817"/>
            <a:ext cx="10713523" cy="4524315"/>
          </a:xfrm>
          <a:prstGeom prst="rect">
            <a:avLst/>
          </a:prstGeom>
        </p:spPr>
        <p:txBody>
          <a:bodyPr wrap="square">
            <a:spAutoFit/>
          </a:bodyPr>
          <a:lstStyle/>
          <a:p>
            <a:r>
              <a:rPr lang="es-CO" sz="2800" b="1" dirty="0">
                <a:solidFill>
                  <a:srgbClr val="1155CC"/>
                </a:solidFill>
                <a:latin typeface="Montserrat"/>
                <a:cs typeface="Montserrat"/>
              </a:rPr>
              <a:t>MEDIDAS DE PREVENCION  Y DE CONTROL DE PELIGRO BIOLOGICO</a:t>
            </a:r>
          </a:p>
          <a:p>
            <a:endParaRPr lang="es-CO" b="1" dirty="0">
              <a:solidFill>
                <a:srgbClr val="9D5400"/>
              </a:solidFill>
              <a:latin typeface="Arial" panose="020B0604020202020204" pitchFamily="34" charset="0"/>
            </a:endParaRPr>
          </a:p>
          <a:p>
            <a:endParaRPr lang="es-CO" b="1" dirty="0">
              <a:solidFill>
                <a:srgbClr val="9D5400"/>
              </a:solidFill>
              <a:latin typeface="Arial" panose="020B0604020202020204" pitchFamily="34" charset="0"/>
            </a:endParaRPr>
          </a:p>
          <a:p>
            <a:endParaRPr lang="es-CO" dirty="0">
              <a:solidFill>
                <a:srgbClr val="333333"/>
              </a:solidFill>
              <a:latin typeface="Arial" panose="020B0604020202020204" pitchFamily="34" charset="0"/>
            </a:endParaRPr>
          </a:p>
          <a:p>
            <a:r>
              <a:rPr lang="es-CO" sz="2800" b="1" dirty="0">
                <a:solidFill>
                  <a:srgbClr val="1155CC"/>
                </a:solidFill>
                <a:latin typeface="Montserrat"/>
                <a:cs typeface="Montserrat"/>
              </a:rPr>
              <a:t>Cuidado con los objetos cortantes y punzantes</a:t>
            </a:r>
          </a:p>
          <a:p>
            <a:endParaRPr lang="es-CO" sz="2800" b="1" dirty="0">
              <a:solidFill>
                <a:srgbClr val="1155CC"/>
              </a:solidFill>
              <a:latin typeface="Montserrat"/>
              <a:cs typeface="Montserrat"/>
            </a:endParaRPr>
          </a:p>
          <a:p>
            <a:pPr marL="342900" indent="-342900">
              <a:buFont typeface="Courier New" panose="02070309020205020404" pitchFamily="49" charset="0"/>
              <a:buChar char="o"/>
            </a:pPr>
            <a:r>
              <a:rPr lang="es-CO" sz="2400" dirty="0">
                <a:solidFill>
                  <a:schemeClr val="tx1"/>
                </a:solidFill>
                <a:latin typeface="Montserrat"/>
                <a:cs typeface="Montserrat"/>
              </a:rPr>
              <a:t>No encapsular agujas ni objetos cortantes o punzantes.</a:t>
            </a:r>
          </a:p>
          <a:p>
            <a:pPr marL="342900" indent="-342900">
              <a:buFont typeface="Courier New" panose="02070309020205020404" pitchFamily="49" charset="0"/>
              <a:buChar char="o"/>
            </a:pPr>
            <a:r>
              <a:rPr lang="es-CO" sz="2400" dirty="0">
                <a:solidFill>
                  <a:schemeClr val="tx1"/>
                </a:solidFill>
                <a:latin typeface="Montserrat"/>
                <a:cs typeface="Montserrat"/>
              </a:rPr>
              <a:t>Depositarlos en los contenedores adecuados, que deberán estar siempre en el lugar de trabajo, evitando su llenado excesivo.</a:t>
            </a:r>
          </a:p>
          <a:p>
            <a:pPr marL="342900" indent="-342900">
              <a:buFont typeface="Courier New" panose="02070309020205020404" pitchFamily="49" charset="0"/>
              <a:buChar char="o"/>
            </a:pPr>
            <a:r>
              <a:rPr lang="es-CO" sz="2400" dirty="0">
                <a:solidFill>
                  <a:schemeClr val="tx1"/>
                </a:solidFill>
                <a:latin typeface="Montserrat"/>
                <a:cs typeface="Montserrat"/>
              </a:rPr>
              <a:t>El personal sanitario que utilice estos objetos cortantes y punzantes se responsabilizará personalmente de su correcta eliminación.</a:t>
            </a:r>
          </a:p>
          <a:p>
            <a:endParaRPr lang="es-CO" dirty="0">
              <a:solidFill>
                <a:srgbClr val="333333"/>
              </a:solidFill>
              <a:latin typeface="Arial" panose="020B0604020202020204" pitchFamily="34" charset="0"/>
            </a:endParaRPr>
          </a:p>
          <a:p>
            <a:r>
              <a:rPr lang="es-CO" sz="2800" b="1" dirty="0">
                <a:solidFill>
                  <a:srgbClr val="1155CC"/>
                </a:solidFill>
                <a:latin typeface="Montserrat"/>
                <a:cs typeface="Montserrat"/>
              </a:rPr>
              <a:t>Desinfección y Esterilización correcta de instrumentales y superficies.</a:t>
            </a:r>
          </a:p>
        </p:txBody>
      </p:sp>
    </p:spTree>
    <p:extLst>
      <p:ext uri="{BB962C8B-B14F-4D97-AF65-F5344CB8AC3E}">
        <p14:creationId xmlns:p14="http://schemas.microsoft.com/office/powerpoint/2010/main" val="8012144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0"/>
        <p:cNvGrpSpPr/>
        <p:nvPr/>
      </p:nvGrpSpPr>
      <p:grpSpPr>
        <a:xfrm>
          <a:off x="0" y="0"/>
          <a:ext cx="0" cy="0"/>
          <a:chOff x="0" y="0"/>
          <a:chExt cx="0" cy="0"/>
        </a:xfrm>
      </p:grpSpPr>
      <p:sp>
        <p:nvSpPr>
          <p:cNvPr id="2" name="Rectángulo 1">
            <a:extLst>
              <a:ext uri="{FF2B5EF4-FFF2-40B4-BE49-F238E27FC236}">
                <a16:creationId xmlns:a16="http://schemas.microsoft.com/office/drawing/2014/main" id="{DBE5B2FA-B582-F047-BE4F-21DA19FB7BD2}"/>
              </a:ext>
            </a:extLst>
          </p:cNvPr>
          <p:cNvSpPr/>
          <p:nvPr/>
        </p:nvSpPr>
        <p:spPr>
          <a:xfrm>
            <a:off x="771895" y="1678816"/>
            <a:ext cx="10367159" cy="4832092"/>
          </a:xfrm>
          <a:prstGeom prst="rect">
            <a:avLst/>
          </a:prstGeom>
        </p:spPr>
        <p:txBody>
          <a:bodyPr wrap="square">
            <a:spAutoFit/>
          </a:bodyPr>
          <a:lstStyle/>
          <a:p>
            <a:r>
              <a:rPr lang="es-CO" sz="2800" b="1" dirty="0">
                <a:solidFill>
                  <a:srgbClr val="1155CC"/>
                </a:solidFill>
                <a:latin typeface="Montserrat"/>
                <a:cs typeface="Montserrat"/>
              </a:rPr>
              <a:t>MEDIDAS DE PREVENCION  Y DE CONTROL DE PELIGRO BIOLOGICO</a:t>
            </a:r>
          </a:p>
          <a:p>
            <a:endParaRPr lang="es-CO" sz="2800" b="1" dirty="0">
              <a:solidFill>
                <a:srgbClr val="1155CC"/>
              </a:solidFill>
              <a:latin typeface="Montserrat"/>
              <a:cs typeface="Montserrat"/>
            </a:endParaRPr>
          </a:p>
          <a:p>
            <a:r>
              <a:rPr lang="es-CO" sz="2800" b="1" dirty="0">
                <a:solidFill>
                  <a:srgbClr val="1155CC"/>
                </a:solidFill>
                <a:latin typeface="Montserrat"/>
                <a:cs typeface="Montserrat"/>
              </a:rPr>
              <a:t>Actuación ante un Accidente Biológico:</a:t>
            </a:r>
          </a:p>
          <a:p>
            <a:endParaRPr lang="es-CO" sz="2800" b="1" dirty="0">
              <a:solidFill>
                <a:srgbClr val="1155CC"/>
              </a:solidFill>
              <a:latin typeface="Montserrat"/>
              <a:cs typeface="Montserrat"/>
            </a:endParaRPr>
          </a:p>
          <a:p>
            <a:pPr marL="342900" indent="-342900">
              <a:buFont typeface="Courier New" panose="02070309020205020404" pitchFamily="49" charset="0"/>
              <a:buChar char="o"/>
            </a:pPr>
            <a:r>
              <a:rPr lang="es-CO" sz="2400" dirty="0">
                <a:solidFill>
                  <a:schemeClr val="tx1"/>
                </a:solidFill>
                <a:latin typeface="Montserrat"/>
                <a:cs typeface="Montserrat"/>
              </a:rPr>
              <a:t>El principio básico es que la sangre y otros fluidos corporales deben considerarse potencialmente infecciosos.</a:t>
            </a:r>
          </a:p>
          <a:p>
            <a:pPr marL="342900" indent="-342900">
              <a:buFont typeface="Courier New" panose="02070309020205020404" pitchFamily="49" charset="0"/>
              <a:buChar char="o"/>
            </a:pPr>
            <a:r>
              <a:rPr lang="es-CO" sz="2400" dirty="0">
                <a:solidFill>
                  <a:schemeClr val="tx1"/>
                </a:solidFill>
                <a:latin typeface="Montserrat"/>
                <a:cs typeface="Montserrat"/>
              </a:rPr>
              <a:t>Ante una exposición casual con sangre y/o fluidos corporales se procederá del siguiente modo:</a:t>
            </a:r>
          </a:p>
          <a:p>
            <a:endParaRPr lang="es-CO" dirty="0">
              <a:solidFill>
                <a:srgbClr val="333333"/>
              </a:solidFill>
              <a:latin typeface="Arial" panose="020B0604020202020204" pitchFamily="34" charset="0"/>
            </a:endParaRPr>
          </a:p>
          <a:p>
            <a:pPr marL="342900" indent="-342900" algn="just">
              <a:buFont typeface="Courier New" panose="02070309020205020404" pitchFamily="49" charset="0"/>
              <a:buChar char="o"/>
            </a:pPr>
            <a:r>
              <a:rPr lang="es-CO" sz="2400" dirty="0">
                <a:solidFill>
                  <a:schemeClr val="tx1"/>
                </a:solidFill>
                <a:latin typeface="Montserrat"/>
                <a:cs typeface="Montserrat"/>
              </a:rPr>
              <a:t>Lavado con agua y jabón, dejando sangrar la herida, aplicar un desinfectante y tapar con un apósito impermeable. Si la exposición es mucosa, lavado prolongado con agua corriente o </a:t>
            </a:r>
            <a:r>
              <a:rPr lang="es-CO" sz="2400">
                <a:solidFill>
                  <a:schemeClr val="tx1"/>
                </a:solidFill>
                <a:latin typeface="Montserrat"/>
                <a:cs typeface="Montserrat"/>
              </a:rPr>
              <a:t>suero fisiológico.</a:t>
            </a:r>
            <a:endParaRPr lang="es-CO" dirty="0">
              <a:solidFill>
                <a:srgbClr val="333333"/>
              </a:solidFill>
              <a:latin typeface="Arial" panose="020B0604020202020204" pitchFamily="34" charset="0"/>
            </a:endParaRPr>
          </a:p>
          <a:p>
            <a:endParaRPr lang="es-CO" dirty="0">
              <a:solidFill>
                <a:srgbClr val="333333"/>
              </a:solidFill>
              <a:latin typeface="Arial" panose="020B0604020202020204" pitchFamily="34" charset="0"/>
            </a:endParaRPr>
          </a:p>
        </p:txBody>
      </p:sp>
    </p:spTree>
    <p:extLst>
      <p:ext uri="{BB962C8B-B14F-4D97-AF65-F5344CB8AC3E}">
        <p14:creationId xmlns:p14="http://schemas.microsoft.com/office/powerpoint/2010/main" val="30841089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0"/>
        <p:cNvGrpSpPr/>
        <p:nvPr/>
      </p:nvGrpSpPr>
      <p:grpSpPr>
        <a:xfrm>
          <a:off x="0" y="0"/>
          <a:ext cx="0" cy="0"/>
          <a:chOff x="0" y="0"/>
          <a:chExt cx="0" cy="0"/>
        </a:xfrm>
      </p:grpSpPr>
      <p:sp>
        <p:nvSpPr>
          <p:cNvPr id="2" name="Rectángulo 1">
            <a:extLst>
              <a:ext uri="{FF2B5EF4-FFF2-40B4-BE49-F238E27FC236}">
                <a16:creationId xmlns:a16="http://schemas.microsoft.com/office/drawing/2014/main" id="{DBE5B2FA-B582-F047-BE4F-21DA19FB7BD2}"/>
              </a:ext>
            </a:extLst>
          </p:cNvPr>
          <p:cNvSpPr/>
          <p:nvPr/>
        </p:nvSpPr>
        <p:spPr>
          <a:xfrm>
            <a:off x="676893" y="1630411"/>
            <a:ext cx="10402785" cy="4585871"/>
          </a:xfrm>
          <a:prstGeom prst="rect">
            <a:avLst/>
          </a:prstGeom>
        </p:spPr>
        <p:txBody>
          <a:bodyPr wrap="square">
            <a:spAutoFit/>
          </a:bodyPr>
          <a:lstStyle/>
          <a:p>
            <a:r>
              <a:rPr lang="es-CO" sz="2800" b="1" dirty="0">
                <a:solidFill>
                  <a:srgbClr val="1155CC"/>
                </a:solidFill>
                <a:latin typeface="Montserrat"/>
                <a:cs typeface="Montserrat"/>
              </a:rPr>
              <a:t>MEDIDAS DE PREVENCION  Y DE CONTROL DE PELIGRO BIOLOGICO</a:t>
            </a:r>
          </a:p>
          <a:p>
            <a:endParaRPr lang="es-CO" b="1" dirty="0">
              <a:solidFill>
                <a:srgbClr val="9D5400"/>
              </a:solidFill>
              <a:latin typeface="Arial" panose="020B0604020202020204" pitchFamily="34" charset="0"/>
            </a:endParaRPr>
          </a:p>
          <a:p>
            <a:endParaRPr lang="es-CO" b="1" dirty="0">
              <a:solidFill>
                <a:srgbClr val="9D5400"/>
              </a:solidFill>
              <a:latin typeface="Arial" panose="020B0604020202020204" pitchFamily="34" charset="0"/>
            </a:endParaRPr>
          </a:p>
          <a:p>
            <a:r>
              <a:rPr lang="es-CO" sz="2400" b="1" dirty="0">
                <a:solidFill>
                  <a:srgbClr val="1155CC"/>
                </a:solidFill>
                <a:latin typeface="Montserrat"/>
                <a:cs typeface="Montserrat"/>
              </a:rPr>
              <a:t>Notificación inmediata del accidente:</a:t>
            </a:r>
          </a:p>
          <a:p>
            <a:endParaRPr lang="es-CO" sz="2800" b="1" dirty="0">
              <a:solidFill>
                <a:srgbClr val="1155CC"/>
              </a:solidFill>
              <a:latin typeface="Montserrat"/>
              <a:cs typeface="Montserrat"/>
            </a:endParaRPr>
          </a:p>
          <a:p>
            <a:pPr marL="342900" indent="-342900" algn="just">
              <a:buFont typeface="Courier New" panose="02070309020205020404" pitchFamily="49" charset="0"/>
              <a:buChar char="o"/>
            </a:pPr>
            <a:r>
              <a:rPr lang="es-CO" sz="2400" dirty="0">
                <a:solidFill>
                  <a:schemeClr val="tx1"/>
                </a:solidFill>
                <a:latin typeface="Montserrat"/>
                <a:cs typeface="Montserrat"/>
              </a:rPr>
              <a:t>Informar de  inmediato con la administradora de Riesgos Laborales o con el servicios de urgencia donde recibe el servivio de salud</a:t>
            </a:r>
          </a:p>
          <a:p>
            <a:endParaRPr lang="es-CO" b="1" dirty="0">
              <a:solidFill>
                <a:srgbClr val="006699"/>
              </a:solidFill>
              <a:latin typeface="Arial" panose="020B0604020202020204" pitchFamily="34" charset="0"/>
            </a:endParaRPr>
          </a:p>
          <a:p>
            <a:pPr algn="just"/>
            <a:r>
              <a:rPr lang="es-CO" sz="2000" b="1" dirty="0">
                <a:solidFill>
                  <a:srgbClr val="1155CC"/>
                </a:solidFill>
                <a:latin typeface="Montserrat"/>
                <a:cs typeface="Montserrat"/>
              </a:rPr>
              <a:t>Aplicación del correspondiente protocolo de actuación, que incluye :</a:t>
            </a:r>
          </a:p>
          <a:p>
            <a:endParaRPr lang="es-CO" dirty="0">
              <a:solidFill>
                <a:srgbClr val="333333"/>
              </a:solidFill>
              <a:latin typeface="Arial" panose="020B0604020202020204" pitchFamily="34" charset="0"/>
            </a:endParaRPr>
          </a:p>
          <a:p>
            <a:pPr marL="342900" indent="-342900" algn="just">
              <a:buFont typeface="Courier New" panose="02070309020205020404" pitchFamily="49" charset="0"/>
              <a:buChar char="o"/>
            </a:pPr>
            <a:r>
              <a:rPr lang="es-CO" sz="2200" dirty="0">
                <a:solidFill>
                  <a:schemeClr val="tx1"/>
                </a:solidFill>
                <a:latin typeface="Montserrat"/>
                <a:cs typeface="Montserrat"/>
              </a:rPr>
              <a:t>Identificación de la fuente, siempre que sea posible, para proceder a su estudio serológico, previo consentimiento informado del paciente.</a:t>
            </a:r>
          </a:p>
          <a:p>
            <a:pPr marL="342900" indent="-342900" algn="just">
              <a:buFont typeface="Courier New" panose="02070309020205020404" pitchFamily="49" charset="0"/>
              <a:buChar char="o"/>
            </a:pPr>
            <a:r>
              <a:rPr lang="es-CO" sz="2200" dirty="0">
                <a:solidFill>
                  <a:schemeClr val="tx1"/>
                </a:solidFill>
                <a:latin typeface="Montserrat"/>
                <a:cs typeface="Montserrat"/>
              </a:rPr>
              <a:t>Estudio serológico del trabajador accidentado, previa valoración de su estado de vacunación.</a:t>
            </a:r>
          </a:p>
        </p:txBody>
      </p:sp>
    </p:spTree>
    <p:extLst>
      <p:ext uri="{BB962C8B-B14F-4D97-AF65-F5344CB8AC3E}">
        <p14:creationId xmlns:p14="http://schemas.microsoft.com/office/powerpoint/2010/main" val="9922175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12"/>
        <p:cNvGrpSpPr/>
        <p:nvPr/>
      </p:nvGrpSpPr>
      <p:grpSpPr>
        <a:xfrm>
          <a:off x="0" y="0"/>
          <a:ext cx="0" cy="0"/>
          <a:chOff x="0" y="0"/>
          <a:chExt cx="0" cy="0"/>
        </a:xfrm>
      </p:grpSpPr>
      <p:sp>
        <p:nvSpPr>
          <p:cNvPr id="3" name="Rectángulo 2"/>
          <p:cNvSpPr/>
          <p:nvPr/>
        </p:nvSpPr>
        <p:spPr>
          <a:xfrm>
            <a:off x="6747164" y="2189018"/>
            <a:ext cx="2632364" cy="37407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CuadroTexto 1"/>
          <p:cNvSpPr txBox="1"/>
          <p:nvPr/>
        </p:nvSpPr>
        <p:spPr>
          <a:xfrm>
            <a:off x="6747164" y="2160610"/>
            <a:ext cx="3061854" cy="430887"/>
          </a:xfrm>
          <a:prstGeom prst="rect">
            <a:avLst/>
          </a:prstGeom>
          <a:noFill/>
        </p:spPr>
        <p:txBody>
          <a:bodyPr wrap="square" rtlCol="0">
            <a:spAutoFit/>
          </a:bodyPr>
          <a:lstStyle/>
          <a:p>
            <a:pPr algn="just"/>
            <a:r>
              <a:rPr lang="es-ES" sz="1100" dirty="0">
                <a:solidFill>
                  <a:schemeClr val="bg1">
                    <a:lumMod val="50000"/>
                  </a:schemeClr>
                </a:solidFill>
                <a:latin typeface="Century" panose="02040604050505020304" pitchFamily="18" charset="0"/>
                <a:ea typeface="Montserrat"/>
                <a:cs typeface="Times New Roman" panose="02020603050405020304" pitchFamily="18" charset="0"/>
              </a:rPr>
              <a:t>Carrera 7ª No. 19 – 48 Piso 10 </a:t>
            </a:r>
          </a:p>
          <a:p>
            <a:pPr algn="just"/>
            <a:r>
              <a:rPr lang="es-ES" sz="1100" dirty="0">
                <a:solidFill>
                  <a:schemeClr val="bg1">
                    <a:lumMod val="50000"/>
                  </a:schemeClr>
                </a:solidFill>
                <a:latin typeface="Century" panose="02040604050505020304" pitchFamily="18" charset="0"/>
                <a:ea typeface="Montserrat"/>
                <a:cs typeface="Times New Roman" panose="02020603050405020304" pitchFamily="18" charset="0"/>
              </a:rPr>
              <a:t>Edificio Banco Popular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0"/>
        <p:cNvGrpSpPr/>
        <p:nvPr/>
      </p:nvGrpSpPr>
      <p:grpSpPr>
        <a:xfrm>
          <a:off x="0" y="0"/>
          <a:ext cx="0" cy="0"/>
          <a:chOff x="0" y="0"/>
          <a:chExt cx="0" cy="0"/>
        </a:xfrm>
      </p:grpSpPr>
      <p:sp>
        <p:nvSpPr>
          <p:cNvPr id="2" name="Rectángulo 1"/>
          <p:cNvSpPr/>
          <p:nvPr/>
        </p:nvSpPr>
        <p:spPr>
          <a:xfrm>
            <a:off x="1204912" y="1707372"/>
            <a:ext cx="10219149" cy="4467505"/>
          </a:xfrm>
          <a:prstGeom prst="rect">
            <a:avLst/>
          </a:prstGeom>
        </p:spPr>
        <p:txBody>
          <a:bodyPr wrap="square">
            <a:spAutoFit/>
          </a:bodyPr>
          <a:lstStyle/>
          <a:p>
            <a:pPr algn="ctr">
              <a:tabLst>
                <a:tab pos="457200" algn="l"/>
              </a:tabLst>
            </a:pPr>
            <a:r>
              <a:rPr lang="es-ES" sz="3200" b="1" dirty="0">
                <a:solidFill>
                  <a:srgbClr val="1155CC"/>
                </a:solidFill>
                <a:latin typeface="Montserrat"/>
                <a:ea typeface="Montserrat"/>
                <a:cs typeface="Montserrat"/>
              </a:rPr>
              <a:t>ESTRUCTURA DE LA CAPACITACION </a:t>
            </a:r>
          </a:p>
          <a:p>
            <a:pPr lvl="0">
              <a:lnSpc>
                <a:spcPct val="107000"/>
              </a:lnSpc>
              <a:tabLst>
                <a:tab pos="457200" algn="l"/>
              </a:tabLst>
            </a:pPr>
            <a:endParaRPr lang="es-ES" sz="1800" dirty="0">
              <a:solidFill>
                <a:srgbClr val="3B3835"/>
              </a:solidFill>
              <a:latin typeface="Helvetica" panose="020B0604020202020204" pitchFamily="34" charset="0"/>
              <a:ea typeface="Times New Roman" panose="02020603050405020304" pitchFamily="18" charset="0"/>
              <a:cs typeface="Times New Roman" panose="02020603050405020304" pitchFamily="18" charset="0"/>
            </a:endParaRPr>
          </a:p>
          <a:p>
            <a:pPr marL="342900" lvl="0" indent="-342900">
              <a:lnSpc>
                <a:spcPct val="107000"/>
              </a:lnSpc>
              <a:buFont typeface="Courier New" panose="02070309020205020404" pitchFamily="49" charset="0"/>
              <a:buChar char="o"/>
              <a:tabLst>
                <a:tab pos="457200" algn="l"/>
              </a:tabLst>
            </a:pPr>
            <a:r>
              <a:rPr lang="es-ES" sz="2000" dirty="0">
                <a:solidFill>
                  <a:schemeClr val="tx1"/>
                </a:solidFill>
                <a:latin typeface="Montserrat"/>
                <a:ea typeface="Montserrat"/>
                <a:cs typeface="Montserrat"/>
              </a:rPr>
              <a:t>INTRODUCCION AL PELIGRO BIOLOGICO</a:t>
            </a:r>
          </a:p>
          <a:p>
            <a:pPr marL="342900" lvl="0" indent="-342900">
              <a:lnSpc>
                <a:spcPct val="107000"/>
              </a:lnSpc>
              <a:buFont typeface="Courier New" panose="02070309020205020404" pitchFamily="49" charset="0"/>
              <a:buChar char="o"/>
              <a:tabLst>
                <a:tab pos="457200" algn="l"/>
              </a:tabLst>
            </a:pPr>
            <a:r>
              <a:rPr lang="es-ES" sz="2000" dirty="0">
                <a:solidFill>
                  <a:schemeClr val="tx1"/>
                </a:solidFill>
                <a:latin typeface="Montserrat"/>
                <a:ea typeface="Montserrat"/>
                <a:cs typeface="Montserrat"/>
              </a:rPr>
              <a:t>CONCEPTO DE PELIGRO BIOLOGICO</a:t>
            </a:r>
          </a:p>
          <a:p>
            <a:pPr marL="342900" lvl="0" indent="-342900">
              <a:lnSpc>
                <a:spcPct val="107000"/>
              </a:lnSpc>
              <a:buFont typeface="Courier New" panose="02070309020205020404" pitchFamily="49" charset="0"/>
              <a:buChar char="o"/>
              <a:tabLst>
                <a:tab pos="457200" algn="l"/>
              </a:tabLst>
            </a:pPr>
            <a:r>
              <a:rPr lang="es-ES" sz="2000" dirty="0">
                <a:solidFill>
                  <a:schemeClr val="tx1"/>
                </a:solidFill>
                <a:latin typeface="Montserrat"/>
                <a:ea typeface="Montserrat"/>
                <a:cs typeface="Montserrat"/>
              </a:rPr>
              <a:t>CLASIFICACION DEL PELIGRO BIOLOGICO</a:t>
            </a:r>
          </a:p>
          <a:p>
            <a:pPr marL="342900" lvl="0" indent="-342900">
              <a:lnSpc>
                <a:spcPct val="107000"/>
              </a:lnSpc>
              <a:buFont typeface="Courier New" panose="02070309020205020404" pitchFamily="49" charset="0"/>
              <a:buChar char="o"/>
              <a:tabLst>
                <a:tab pos="457200" algn="l"/>
              </a:tabLst>
            </a:pPr>
            <a:r>
              <a:rPr lang="es-ES" sz="2000" dirty="0">
                <a:solidFill>
                  <a:schemeClr val="tx1"/>
                </a:solidFill>
                <a:latin typeface="Montserrat"/>
                <a:ea typeface="Montserrat"/>
                <a:cs typeface="Montserrat"/>
              </a:rPr>
              <a:t>CARACTERÍSTICAS DE LOS PELIGROS BIOLÓGICOS </a:t>
            </a:r>
          </a:p>
          <a:p>
            <a:pPr marL="342900" lvl="0" indent="-342900">
              <a:lnSpc>
                <a:spcPct val="107000"/>
              </a:lnSpc>
              <a:buFont typeface="Courier New" panose="02070309020205020404" pitchFamily="49" charset="0"/>
              <a:buChar char="o"/>
              <a:tabLst>
                <a:tab pos="457200" algn="l"/>
              </a:tabLst>
            </a:pPr>
            <a:r>
              <a:rPr lang="es-ES" sz="2000" dirty="0">
                <a:solidFill>
                  <a:schemeClr val="tx1"/>
                </a:solidFill>
                <a:latin typeface="Montserrat"/>
                <a:ea typeface="Montserrat"/>
                <a:cs typeface="Montserrat"/>
              </a:rPr>
              <a:t>ENFERMEDADES POR PELIGRO BIOLOGICO</a:t>
            </a:r>
          </a:p>
          <a:p>
            <a:pPr marL="342900" indent="-342900">
              <a:lnSpc>
                <a:spcPct val="107000"/>
              </a:lnSpc>
              <a:buFont typeface="Courier New" panose="02070309020205020404" pitchFamily="49" charset="0"/>
              <a:buChar char="o"/>
              <a:tabLst>
                <a:tab pos="457200" algn="l"/>
              </a:tabLst>
            </a:pPr>
            <a:r>
              <a:rPr lang="es-CO" altLang="es-CO" sz="2000" dirty="0">
                <a:solidFill>
                  <a:schemeClr val="tx1"/>
                </a:solidFill>
                <a:latin typeface="Montserrat"/>
                <a:cs typeface="Montserrat"/>
              </a:rPr>
              <a:t>NUEVO CORONAVIRUS – COVID 19</a:t>
            </a:r>
          </a:p>
          <a:p>
            <a:pPr marL="342900" indent="-342900">
              <a:lnSpc>
                <a:spcPct val="107000"/>
              </a:lnSpc>
              <a:buFont typeface="Courier New" panose="02070309020205020404" pitchFamily="49" charset="0"/>
              <a:buChar char="o"/>
              <a:tabLst>
                <a:tab pos="457200" algn="l"/>
              </a:tabLst>
            </a:pPr>
            <a:r>
              <a:rPr lang="es-CO" sz="2000" dirty="0">
                <a:solidFill>
                  <a:schemeClr val="tx1"/>
                </a:solidFill>
                <a:latin typeface="Montserrat"/>
                <a:cs typeface="Montserrat"/>
              </a:rPr>
              <a:t>MEDIDAS DE PREVENCION ESPECIFICAS PARA EVITAR LA PROPAGACION DEL COVID 19</a:t>
            </a:r>
          </a:p>
          <a:p>
            <a:pPr marL="342900" indent="-342900">
              <a:lnSpc>
                <a:spcPct val="107000"/>
              </a:lnSpc>
              <a:buFont typeface="Courier New" panose="02070309020205020404" pitchFamily="49" charset="0"/>
              <a:buChar char="o"/>
              <a:tabLst>
                <a:tab pos="457200" algn="l"/>
              </a:tabLst>
            </a:pPr>
            <a:r>
              <a:rPr lang="es-CO" sz="2000" dirty="0">
                <a:solidFill>
                  <a:schemeClr val="tx1"/>
                </a:solidFill>
                <a:latin typeface="Montserrat"/>
                <a:cs typeface="Montserrat"/>
              </a:rPr>
              <a:t>PROPAGACIÓN DEL PELIGRO BIOLOGICO EN EL AMBIENTE Y ENTORNO LABORAL</a:t>
            </a:r>
          </a:p>
          <a:p>
            <a:pPr marL="342900" indent="-342900">
              <a:lnSpc>
                <a:spcPct val="107000"/>
              </a:lnSpc>
              <a:buFont typeface="Courier New" panose="02070309020205020404" pitchFamily="49" charset="0"/>
              <a:buChar char="o"/>
              <a:tabLst>
                <a:tab pos="457200" algn="l"/>
              </a:tabLst>
            </a:pPr>
            <a:r>
              <a:rPr lang="es-CO" sz="2000" dirty="0">
                <a:solidFill>
                  <a:schemeClr val="tx1"/>
                </a:solidFill>
                <a:latin typeface="Montserrat"/>
                <a:cs typeface="Montserrat"/>
              </a:rPr>
              <a:t>MEDIDAS GENERALES DE PREVENCION  Y DE CONTROL DE PELIGRO BIOLOGICO</a:t>
            </a:r>
          </a:p>
          <a:p>
            <a:pPr>
              <a:lnSpc>
                <a:spcPct val="107000"/>
              </a:lnSpc>
              <a:tabLst>
                <a:tab pos="457200" algn="l"/>
              </a:tabLst>
            </a:pPr>
            <a:endParaRPr lang="es-CO" sz="2000" b="1" dirty="0">
              <a:solidFill>
                <a:srgbClr val="1155CC"/>
              </a:solidFill>
              <a:latin typeface="Montserrat"/>
              <a:cs typeface="Montserrat"/>
            </a:endParaRPr>
          </a:p>
          <a:p>
            <a:pPr>
              <a:lnSpc>
                <a:spcPct val="107000"/>
              </a:lnSpc>
              <a:tabLst>
                <a:tab pos="457200" algn="l"/>
              </a:tabLst>
            </a:pPr>
            <a:endParaRPr lang="es-CO" sz="2000" dirty="0">
              <a:solidFill>
                <a:schemeClr val="tx1"/>
              </a:solidFill>
              <a:latin typeface="Montserrat"/>
              <a:cs typeface="Montserrat"/>
            </a:endParaRPr>
          </a:p>
        </p:txBody>
      </p:sp>
    </p:spTree>
    <p:extLst>
      <p:ext uri="{BB962C8B-B14F-4D97-AF65-F5344CB8AC3E}">
        <p14:creationId xmlns:p14="http://schemas.microsoft.com/office/powerpoint/2010/main" val="32363535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6"/>
        <p:cNvGrpSpPr/>
        <p:nvPr/>
      </p:nvGrpSpPr>
      <p:grpSpPr>
        <a:xfrm>
          <a:off x="0" y="0"/>
          <a:ext cx="0" cy="0"/>
          <a:chOff x="0" y="0"/>
          <a:chExt cx="0" cy="0"/>
        </a:xfrm>
      </p:grpSpPr>
      <p:sp>
        <p:nvSpPr>
          <p:cNvPr id="3" name="Rectángulo 2"/>
          <p:cNvSpPr/>
          <p:nvPr/>
        </p:nvSpPr>
        <p:spPr>
          <a:xfrm>
            <a:off x="700065" y="1724061"/>
            <a:ext cx="9799927" cy="4216539"/>
          </a:xfrm>
          <a:prstGeom prst="rect">
            <a:avLst/>
          </a:prstGeom>
        </p:spPr>
        <p:txBody>
          <a:bodyPr wrap="square">
            <a:spAutoFit/>
          </a:bodyPr>
          <a:lstStyle/>
          <a:p>
            <a:pPr algn="just"/>
            <a:endParaRPr lang="es-ES" sz="2400" dirty="0">
              <a:solidFill>
                <a:srgbClr val="3B3835"/>
              </a:solidFill>
              <a:latin typeface="Helvetica" panose="020B0604020202020204" pitchFamily="34" charset="0"/>
              <a:ea typeface="Times New Roman" panose="02020603050405020304" pitchFamily="18" charset="0"/>
              <a:cs typeface="Times New Roman" panose="02020603050405020304" pitchFamily="18" charset="0"/>
            </a:endParaRPr>
          </a:p>
          <a:p>
            <a:pPr algn="ctr"/>
            <a:r>
              <a:rPr lang="es-ES" sz="2400" b="1" dirty="0">
                <a:solidFill>
                  <a:srgbClr val="1155CC"/>
                </a:solidFill>
                <a:latin typeface="Montserrat"/>
                <a:ea typeface="Montserrat"/>
                <a:cs typeface="Montserrat"/>
              </a:rPr>
              <a:t>INTRODUCCION AL PELIGRO BIOLOGICO</a:t>
            </a:r>
            <a:endParaRPr lang="es-ES" sz="2400" b="1" dirty="0">
              <a:solidFill>
                <a:srgbClr val="1155CC"/>
              </a:solidFill>
              <a:latin typeface="Montserrat"/>
              <a:ea typeface="Montserrat"/>
              <a:cs typeface="Montserrat"/>
              <a:sym typeface="Montserrat"/>
            </a:endParaRPr>
          </a:p>
          <a:p>
            <a:pPr algn="just"/>
            <a:endParaRPr lang="es-ES" sz="2400" dirty="0">
              <a:solidFill>
                <a:srgbClr val="3B3835"/>
              </a:solidFill>
              <a:latin typeface="Helvetica" panose="020B0604020202020204" pitchFamily="34" charset="0"/>
              <a:ea typeface="Times New Roman" panose="02020603050405020304" pitchFamily="18" charset="0"/>
              <a:cs typeface="Times New Roman" panose="02020603050405020304" pitchFamily="18" charset="0"/>
            </a:endParaRPr>
          </a:p>
          <a:p>
            <a:pPr algn="just"/>
            <a:r>
              <a:rPr lang="es-CO" sz="2400" dirty="0">
                <a:solidFill>
                  <a:schemeClr val="tx1"/>
                </a:solidFill>
                <a:latin typeface="Montserrat"/>
                <a:cs typeface="Montserrat"/>
              </a:rPr>
              <a:t>Cuando hablamos de riesgo biológico nos referimos a la exposición a agentes vivos o sus derivados capaces de originar cualquier tipo de infección, alergia o toxicidad en el hombre.</a:t>
            </a:r>
          </a:p>
          <a:p>
            <a:pPr algn="just"/>
            <a:endParaRPr lang="es-CO" sz="2400" dirty="0">
              <a:solidFill>
                <a:schemeClr val="tx1"/>
              </a:solidFill>
              <a:latin typeface="Montserrat"/>
              <a:cs typeface="Montserrat"/>
            </a:endParaRPr>
          </a:p>
          <a:p>
            <a:pPr algn="just"/>
            <a:r>
              <a:rPr lang="es-CO" sz="2400" dirty="0">
                <a:solidFill>
                  <a:schemeClr val="tx1"/>
                </a:solidFill>
                <a:latin typeface="Montserrat"/>
                <a:cs typeface="Montserrat"/>
              </a:rPr>
              <a:t>Los contaminantes biológicos son agentes vivos que al penetrar en el organismo humano ocasionan enfermedades de tipo infeccioso o parasitario, que denominamos enfermedades transmisibles.</a:t>
            </a:r>
          </a:p>
          <a:p>
            <a:pPr algn="just"/>
            <a:endParaRPr lang="es-CO" dirty="0">
              <a:solidFill>
                <a:schemeClr val="tx1"/>
              </a:solidFill>
              <a:latin typeface="Montserrat"/>
              <a:cs typeface="Montserrat"/>
            </a:endParaRPr>
          </a:p>
          <a:p>
            <a:pPr algn="r"/>
            <a:r>
              <a:rPr lang="es-CO" dirty="0">
                <a:solidFill>
                  <a:schemeClr val="tx1"/>
                </a:solidFill>
                <a:hlinkClick r:id="rId4">
                  <a:extLst>
                    <a:ext uri="{A12FA001-AC4F-418D-AE19-62706E023703}">
                      <ahyp:hlinkClr xmlns:ahyp="http://schemas.microsoft.com/office/drawing/2018/hyperlinkcolor" val="tx"/>
                    </a:ext>
                  </a:extLst>
                </a:hlinkClick>
              </a:rPr>
              <a:t>Fuente:</a:t>
            </a:r>
            <a:r>
              <a:rPr lang="es-CO" dirty="0">
                <a:solidFill>
                  <a:srgbClr val="0563C1"/>
                </a:solidFill>
                <a:hlinkClick r:id="rId4">
                  <a:extLst>
                    <a:ext uri="{A12FA001-AC4F-418D-AE19-62706E023703}">
                      <ahyp:hlinkClr xmlns:ahyp="http://schemas.microsoft.com/office/drawing/2018/hyperlinkcolor" val="tx"/>
                    </a:ext>
                  </a:extLst>
                </a:hlinkClick>
              </a:rPr>
              <a:t> https://blogs.imf-formacion.com/blog/prevencion-riesgos-laborales/actualidad-laboral/riesgo-biologico</a:t>
            </a:r>
            <a:r>
              <a:rPr lang="es-CO" sz="1200" dirty="0">
                <a:solidFill>
                  <a:srgbClr val="0563C1"/>
                </a:solidFill>
                <a:hlinkClick r:id="rId4">
                  <a:extLst>
                    <a:ext uri="{A12FA001-AC4F-418D-AE19-62706E023703}">
                      <ahyp:hlinkClr xmlns:ahyp="http://schemas.microsoft.com/office/drawing/2018/hyperlinkcolor" val="tx"/>
                    </a:ext>
                  </a:extLst>
                </a:hlinkClick>
              </a:rPr>
              <a:t>/</a:t>
            </a:r>
            <a:endParaRPr lang="es-ES" sz="1200" dirty="0">
              <a:solidFill>
                <a:schemeClr val="tx1"/>
              </a:solidFill>
              <a:latin typeface="Montserrat"/>
              <a:cs typeface="Montserrat"/>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0"/>
        <p:cNvGrpSpPr/>
        <p:nvPr/>
      </p:nvGrpSpPr>
      <p:grpSpPr>
        <a:xfrm>
          <a:off x="0" y="0"/>
          <a:ext cx="0" cy="0"/>
          <a:chOff x="0" y="0"/>
          <a:chExt cx="0" cy="0"/>
        </a:xfrm>
      </p:grpSpPr>
      <p:sp>
        <p:nvSpPr>
          <p:cNvPr id="3" name="Rectangle 1">
            <a:extLst>
              <a:ext uri="{FF2B5EF4-FFF2-40B4-BE49-F238E27FC236}">
                <a16:creationId xmlns:a16="http://schemas.microsoft.com/office/drawing/2014/main" id="{4310079B-9EB3-274A-9512-E020A4177429}"/>
              </a:ext>
            </a:extLst>
          </p:cNvPr>
          <p:cNvSpPr>
            <a:spLocks noChangeArrowheads="1"/>
          </p:cNvSpPr>
          <p:nvPr/>
        </p:nvSpPr>
        <p:spPr bwMode="auto">
          <a:xfrm>
            <a:off x="984737" y="1793174"/>
            <a:ext cx="10632831" cy="14157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CO" altLang="es-CO" b="0" i="0" u="none" strike="noStrike" cap="none" normalizeH="0" baseline="0" dirty="0">
                <a:ln>
                  <a:noFill/>
                </a:ln>
                <a:solidFill>
                  <a:srgbClr val="333333"/>
                </a:solidFill>
                <a:effectLst/>
                <a:latin typeface="Arial" panose="020B0604020202020204" pitchFamily="34" charset="0"/>
                <a:cs typeface="Arial" panose="020B0604020202020204" pitchFamily="34" charset="0"/>
              </a:rPr>
              <a:t> </a:t>
            </a:r>
            <a:r>
              <a:rPr lang="es-CO" altLang="es-CO" sz="2800" b="1" dirty="0">
                <a:solidFill>
                  <a:srgbClr val="1155CC"/>
                </a:solidFill>
                <a:latin typeface="Montserrat"/>
                <a:cs typeface="Montserrat"/>
              </a:rPr>
              <a:t>PELIGRO BIOLOGICO</a:t>
            </a:r>
          </a:p>
          <a:p>
            <a:pPr marL="0" marR="0" lvl="0" indent="0" algn="l" defTabSz="914400" rtl="0" eaLnBrk="0" fontAlgn="base" latinLnBrk="0" hangingPunct="0">
              <a:lnSpc>
                <a:spcPct val="100000"/>
              </a:lnSpc>
              <a:spcBef>
                <a:spcPct val="0"/>
              </a:spcBef>
              <a:spcAft>
                <a:spcPct val="0"/>
              </a:spcAft>
              <a:buClrTx/>
              <a:buSzTx/>
              <a:buFontTx/>
              <a:buNone/>
              <a:tabLst/>
            </a:pPr>
            <a:endParaRPr lang="es-CO" altLang="es-CO" dirty="0">
              <a:solidFill>
                <a:srgbClr val="333333"/>
              </a:solidFill>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lang="es-CO" altLang="es-CO" sz="2200" dirty="0">
                <a:latin typeface="Montserrat"/>
                <a:cs typeface="Montserrat"/>
              </a:rPr>
              <a:t>Como la posible exposición a microorganismos que puedan dar lugar a enfermedades. Su transmisión puede ser por vía respiratoria, digestiva, sanguínea, piel o mucosas.</a:t>
            </a:r>
            <a:endParaRPr lang="es-CO" altLang="es-CO" sz="2200" b="1" dirty="0">
              <a:solidFill>
                <a:srgbClr val="1155CC"/>
              </a:solidFill>
              <a:latin typeface="Montserrat"/>
              <a:cs typeface="Montserrat"/>
            </a:endParaRPr>
          </a:p>
        </p:txBody>
      </p:sp>
      <p:sp>
        <p:nvSpPr>
          <p:cNvPr id="4" name="Rectángulo 3">
            <a:extLst>
              <a:ext uri="{FF2B5EF4-FFF2-40B4-BE49-F238E27FC236}">
                <a16:creationId xmlns:a16="http://schemas.microsoft.com/office/drawing/2014/main" id="{982E9FDB-4EDC-314F-97C6-1B7F847221E2}"/>
              </a:ext>
            </a:extLst>
          </p:cNvPr>
          <p:cNvSpPr/>
          <p:nvPr/>
        </p:nvSpPr>
        <p:spPr>
          <a:xfrm>
            <a:off x="984737" y="4141058"/>
            <a:ext cx="2801817" cy="1846659"/>
          </a:xfrm>
          <a:prstGeom prst="rect">
            <a:avLst/>
          </a:prstGeom>
        </p:spPr>
        <p:txBody>
          <a:bodyPr wrap="square">
            <a:spAutoFit/>
          </a:bodyPr>
          <a:lstStyle/>
          <a:p>
            <a:endParaRPr lang="es-CO" dirty="0">
              <a:latin typeface="Montserrat"/>
              <a:cs typeface="Montserrat"/>
            </a:endParaRPr>
          </a:p>
          <a:p>
            <a:pPr marL="342900" indent="-342900">
              <a:buFont typeface="Courier New" panose="02070309020205020404" pitchFamily="49" charset="0"/>
              <a:buChar char="o"/>
            </a:pPr>
            <a:r>
              <a:rPr lang="es-CO" sz="2000" b="1" dirty="0">
                <a:solidFill>
                  <a:srgbClr val="0070C0"/>
                </a:solidFill>
                <a:latin typeface="Montserrat"/>
                <a:cs typeface="Montserrat"/>
              </a:rPr>
              <a:t>Bacterias </a:t>
            </a:r>
          </a:p>
          <a:p>
            <a:pPr marL="342900" indent="-342900">
              <a:buFont typeface="Courier New" panose="02070309020205020404" pitchFamily="49" charset="0"/>
              <a:buChar char="o"/>
            </a:pPr>
            <a:r>
              <a:rPr lang="es-CO" sz="2000" b="1" dirty="0">
                <a:solidFill>
                  <a:srgbClr val="00B050"/>
                </a:solidFill>
              </a:rPr>
              <a:t>Virus</a:t>
            </a:r>
          </a:p>
          <a:p>
            <a:pPr marL="342900" indent="-342900">
              <a:buFont typeface="Courier New" panose="02070309020205020404" pitchFamily="49" charset="0"/>
              <a:buChar char="o"/>
            </a:pPr>
            <a:r>
              <a:rPr lang="es-CO" sz="2000" b="1" dirty="0">
                <a:solidFill>
                  <a:srgbClr val="0070C0"/>
                </a:solidFill>
              </a:rPr>
              <a:t>Hongos</a:t>
            </a:r>
          </a:p>
          <a:p>
            <a:pPr marL="342900" indent="-342900">
              <a:buFont typeface="Courier New" panose="02070309020205020404" pitchFamily="49" charset="0"/>
              <a:buChar char="o"/>
            </a:pPr>
            <a:r>
              <a:rPr lang="es-CO" sz="2000" b="1" dirty="0">
                <a:solidFill>
                  <a:srgbClr val="0070C0"/>
                </a:solidFill>
              </a:rPr>
              <a:t>Parásitos</a:t>
            </a:r>
          </a:p>
          <a:p>
            <a:pPr marL="342900" indent="-342900">
              <a:buFont typeface="Courier New" panose="02070309020205020404" pitchFamily="49" charset="0"/>
              <a:buChar char="o"/>
            </a:pPr>
            <a:r>
              <a:rPr lang="es-CO" sz="2000" b="1" dirty="0">
                <a:solidFill>
                  <a:srgbClr val="0070C0"/>
                </a:solidFill>
              </a:rPr>
              <a:t>Ricketsias </a:t>
            </a:r>
            <a:endParaRPr lang="es-CO" sz="2000" dirty="0"/>
          </a:p>
        </p:txBody>
      </p:sp>
      <p:sp>
        <p:nvSpPr>
          <p:cNvPr id="5" name="Rectángulo 4">
            <a:extLst>
              <a:ext uri="{FF2B5EF4-FFF2-40B4-BE49-F238E27FC236}">
                <a16:creationId xmlns:a16="http://schemas.microsoft.com/office/drawing/2014/main" id="{57176B6B-0105-7043-A466-19C6BCDC47D3}"/>
              </a:ext>
            </a:extLst>
          </p:cNvPr>
          <p:cNvSpPr/>
          <p:nvPr/>
        </p:nvSpPr>
        <p:spPr>
          <a:xfrm>
            <a:off x="984736" y="3547500"/>
            <a:ext cx="6924229" cy="738664"/>
          </a:xfrm>
          <a:prstGeom prst="rect">
            <a:avLst/>
          </a:prstGeom>
        </p:spPr>
        <p:txBody>
          <a:bodyPr wrap="square">
            <a:spAutoFit/>
          </a:bodyPr>
          <a:lstStyle/>
          <a:p>
            <a:pPr lvl="0" algn="just" eaLnBrk="0" fontAlgn="base" hangingPunct="0">
              <a:spcBef>
                <a:spcPct val="0"/>
              </a:spcBef>
              <a:spcAft>
                <a:spcPct val="0"/>
              </a:spcAft>
              <a:buClrTx/>
            </a:pPr>
            <a:r>
              <a:rPr lang="es-CO" sz="2800" b="1" dirty="0">
                <a:solidFill>
                  <a:srgbClr val="1155CC"/>
                </a:solidFill>
                <a:latin typeface="Montserrat"/>
                <a:cs typeface="Montserrat"/>
              </a:rPr>
              <a:t>CLASIFICACIÓN </a:t>
            </a:r>
            <a:r>
              <a:rPr lang="es-ES" sz="2800" b="1" dirty="0">
                <a:solidFill>
                  <a:srgbClr val="1155CC"/>
                </a:solidFill>
                <a:latin typeface="Montserrat"/>
                <a:cs typeface="Montserrat"/>
              </a:rPr>
              <a:t>DEL PELIGRO BIOLOGICO</a:t>
            </a:r>
            <a:endParaRPr lang="es-CO" sz="2800" b="1" dirty="0">
              <a:solidFill>
                <a:srgbClr val="1155CC"/>
              </a:solidFill>
              <a:latin typeface="Montserrat"/>
              <a:cs typeface="Montserrat"/>
            </a:endParaRPr>
          </a:p>
          <a:p>
            <a:endParaRPr lang="es-CO" dirty="0">
              <a:latin typeface="Montserrat"/>
              <a:cs typeface="Montserrat"/>
            </a:endParaRPr>
          </a:p>
        </p:txBody>
      </p:sp>
      <p:sp>
        <p:nvSpPr>
          <p:cNvPr id="7" name="Rectángulo 6">
            <a:extLst>
              <a:ext uri="{FF2B5EF4-FFF2-40B4-BE49-F238E27FC236}">
                <a16:creationId xmlns:a16="http://schemas.microsoft.com/office/drawing/2014/main" id="{3A2D472E-AEB4-A843-BD2B-0267E05177FC}"/>
              </a:ext>
            </a:extLst>
          </p:cNvPr>
          <p:cNvSpPr/>
          <p:nvPr/>
        </p:nvSpPr>
        <p:spPr>
          <a:xfrm>
            <a:off x="4360983" y="4286164"/>
            <a:ext cx="4161693" cy="1723549"/>
          </a:xfrm>
          <a:prstGeom prst="rect">
            <a:avLst/>
          </a:prstGeom>
        </p:spPr>
        <p:txBody>
          <a:bodyPr wrap="square">
            <a:spAutoFit/>
          </a:bodyPr>
          <a:lstStyle/>
          <a:p>
            <a:endParaRPr lang="es-CO" dirty="0">
              <a:latin typeface="Montserrat"/>
              <a:cs typeface="Montserrat"/>
            </a:endParaRPr>
          </a:p>
          <a:p>
            <a:pPr marL="342900" indent="-342900">
              <a:buFont typeface="Courier New" panose="02070309020205020404" pitchFamily="49" charset="0"/>
              <a:buChar char="o"/>
            </a:pPr>
            <a:r>
              <a:rPr lang="es-CO" sz="2000" b="1" dirty="0">
                <a:solidFill>
                  <a:srgbClr val="0070C0"/>
                </a:solidFill>
                <a:latin typeface="Montserrat"/>
                <a:cs typeface="Montserrat"/>
              </a:rPr>
              <a:t>Picaduras</a:t>
            </a:r>
          </a:p>
          <a:p>
            <a:pPr marL="342900" indent="-342900">
              <a:buFont typeface="Courier New" panose="02070309020205020404" pitchFamily="49" charset="0"/>
              <a:buChar char="o"/>
            </a:pPr>
            <a:r>
              <a:rPr lang="es-CO" sz="2000" b="1" dirty="0">
                <a:solidFill>
                  <a:srgbClr val="0070C0"/>
                </a:solidFill>
                <a:latin typeface="Montserrat"/>
                <a:cs typeface="Montserrat"/>
              </a:rPr>
              <a:t>Mordeduras</a:t>
            </a:r>
            <a:r>
              <a:rPr lang="es-CO" sz="2000" b="1" dirty="0">
                <a:solidFill>
                  <a:srgbClr val="00B050"/>
                </a:solidFill>
              </a:rPr>
              <a:t> </a:t>
            </a:r>
          </a:p>
          <a:p>
            <a:pPr marL="342900" indent="-342900">
              <a:buFont typeface="Courier New" panose="02070309020205020404" pitchFamily="49" charset="0"/>
              <a:buChar char="o"/>
            </a:pPr>
            <a:r>
              <a:rPr lang="es-CO" sz="2000" b="1" dirty="0">
                <a:solidFill>
                  <a:srgbClr val="0070C0"/>
                </a:solidFill>
                <a:latin typeface="Montserrat"/>
                <a:cs typeface="Montserrat"/>
              </a:rPr>
              <a:t>Fluidos y excrementos </a:t>
            </a:r>
          </a:p>
          <a:p>
            <a:pPr marL="342900" indent="-342900">
              <a:buFont typeface="Courier New" panose="02070309020205020404" pitchFamily="49" charset="0"/>
              <a:buChar char="o"/>
            </a:pPr>
            <a:endParaRPr lang="es-CO" sz="2000" b="1" dirty="0">
              <a:solidFill>
                <a:srgbClr val="0070C0"/>
              </a:solidFill>
              <a:latin typeface="Montserrat"/>
              <a:cs typeface="Montserrat"/>
            </a:endParaRPr>
          </a:p>
          <a:p>
            <a:pPr algn="r"/>
            <a:r>
              <a:rPr lang="es-CO" sz="1200" b="1" dirty="0">
                <a:solidFill>
                  <a:srgbClr val="0070C0"/>
                </a:solidFill>
                <a:latin typeface="Montserrat"/>
                <a:cs typeface="Montserrat"/>
              </a:rPr>
              <a:t>Guia Tecnica Colombiana - GTC 45  </a:t>
            </a:r>
          </a:p>
        </p:txBody>
      </p:sp>
    </p:spTree>
    <p:extLst>
      <p:ext uri="{BB962C8B-B14F-4D97-AF65-F5344CB8AC3E}">
        <p14:creationId xmlns:p14="http://schemas.microsoft.com/office/powerpoint/2010/main" val="13820691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0"/>
        <p:cNvGrpSpPr/>
        <p:nvPr/>
      </p:nvGrpSpPr>
      <p:grpSpPr>
        <a:xfrm>
          <a:off x="0" y="0"/>
          <a:ext cx="0" cy="0"/>
          <a:chOff x="0" y="0"/>
          <a:chExt cx="0" cy="0"/>
        </a:xfrm>
      </p:grpSpPr>
      <p:sp>
        <p:nvSpPr>
          <p:cNvPr id="3" name="Rectangle 1">
            <a:extLst>
              <a:ext uri="{FF2B5EF4-FFF2-40B4-BE49-F238E27FC236}">
                <a16:creationId xmlns:a16="http://schemas.microsoft.com/office/drawing/2014/main" id="{4310079B-9EB3-274A-9512-E020A4177429}"/>
              </a:ext>
            </a:extLst>
          </p:cNvPr>
          <p:cNvSpPr>
            <a:spLocks noChangeArrowheads="1"/>
          </p:cNvSpPr>
          <p:nvPr/>
        </p:nvSpPr>
        <p:spPr bwMode="auto">
          <a:xfrm>
            <a:off x="969590" y="1766563"/>
            <a:ext cx="1063283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a:buClrTx/>
            </a:pPr>
            <a:r>
              <a:rPr kumimoji="0" lang="es-CO" altLang="es-CO" b="0" i="0" u="none" strike="noStrike" cap="none" normalizeH="0" baseline="0" dirty="0">
                <a:ln>
                  <a:noFill/>
                </a:ln>
                <a:solidFill>
                  <a:srgbClr val="333333"/>
                </a:solidFill>
                <a:effectLst/>
                <a:latin typeface="Arial" panose="020B0604020202020204" pitchFamily="34" charset="0"/>
                <a:cs typeface="Arial" panose="020B0604020202020204" pitchFamily="34" charset="0"/>
              </a:rPr>
              <a:t> </a:t>
            </a:r>
            <a:r>
              <a:rPr lang="es-ES" sz="2800" b="1" dirty="0">
                <a:solidFill>
                  <a:srgbClr val="1155CC"/>
                </a:solidFill>
                <a:latin typeface="Montserrat"/>
                <a:cs typeface="Montserrat"/>
              </a:rPr>
              <a:t>CARACTERÍSTICAS DE LOS PELIGROS BIOLÓGICOS </a:t>
            </a:r>
          </a:p>
        </p:txBody>
      </p:sp>
      <p:graphicFrame>
        <p:nvGraphicFramePr>
          <p:cNvPr id="4" name="Tabla 3">
            <a:extLst>
              <a:ext uri="{FF2B5EF4-FFF2-40B4-BE49-F238E27FC236}">
                <a16:creationId xmlns:a16="http://schemas.microsoft.com/office/drawing/2014/main" id="{4A1D9702-881C-534B-826E-038994CB576D}"/>
              </a:ext>
            </a:extLst>
          </p:cNvPr>
          <p:cNvGraphicFramePr>
            <a:graphicFrameLocks noGrp="1"/>
          </p:cNvGraphicFramePr>
          <p:nvPr>
            <p:extLst>
              <p:ext uri="{D42A27DB-BD31-4B8C-83A1-F6EECF244321}">
                <p14:modId xmlns:p14="http://schemas.microsoft.com/office/powerpoint/2010/main" val="3309030005"/>
              </p:ext>
            </p:extLst>
          </p:nvPr>
        </p:nvGraphicFramePr>
        <p:xfrm>
          <a:off x="1155551" y="2623136"/>
          <a:ext cx="9936001" cy="3108960"/>
        </p:xfrm>
        <a:graphic>
          <a:graphicData uri="http://schemas.openxmlformats.org/drawingml/2006/table">
            <a:tbl>
              <a:tblPr firstRow="1" firstCol="1" bandRow="1">
                <a:tableStyleId>{5C22544A-7EE6-4342-B048-85BDC9FD1C3A}</a:tableStyleId>
              </a:tblPr>
              <a:tblGrid>
                <a:gridCol w="2521948">
                  <a:extLst>
                    <a:ext uri="{9D8B030D-6E8A-4147-A177-3AD203B41FA5}">
                      <a16:colId xmlns:a16="http://schemas.microsoft.com/office/drawing/2014/main" val="1087086302"/>
                    </a:ext>
                  </a:extLst>
                </a:gridCol>
                <a:gridCol w="7414053">
                  <a:extLst>
                    <a:ext uri="{9D8B030D-6E8A-4147-A177-3AD203B41FA5}">
                      <a16:colId xmlns:a16="http://schemas.microsoft.com/office/drawing/2014/main" val="1014142124"/>
                    </a:ext>
                  </a:extLst>
                </a:gridCol>
              </a:tblGrid>
              <a:tr h="0">
                <a:tc>
                  <a:txBody>
                    <a:bodyPr/>
                    <a:lstStyle/>
                    <a:p>
                      <a:pPr algn="just">
                        <a:spcAft>
                          <a:spcPts val="0"/>
                        </a:spcAft>
                      </a:pPr>
                      <a:r>
                        <a:rPr lang="es-CO" sz="1600" b="1" i="0" u="none" strike="noStrike" cap="none" dirty="0">
                          <a:solidFill>
                            <a:schemeClr val="bg1"/>
                          </a:solidFill>
                          <a:latin typeface="Montserrat"/>
                          <a:cs typeface="Montserrat"/>
                          <a:sym typeface="Arial"/>
                        </a:rPr>
                        <a:t>PELIGRO BIOLOGICO </a:t>
                      </a:r>
                      <a:endParaRPr lang="es-CO" sz="1600" b="1" i="0" u="none" strike="noStrike" cap="none" dirty="0">
                        <a:solidFill>
                          <a:schemeClr val="bg1"/>
                        </a:solidFill>
                        <a:latin typeface="Montserrat"/>
                        <a:ea typeface="Calibri" panose="020F0502020204030204" pitchFamily="34" charset="0"/>
                        <a:cs typeface="Montserrat"/>
                        <a:sym typeface="Arial"/>
                      </a:endParaRPr>
                    </a:p>
                  </a:txBody>
                  <a:tcPr marL="68580" marR="68580" marT="0" marB="0">
                    <a:solidFill>
                      <a:srgbClr val="0070C0"/>
                    </a:solidFill>
                  </a:tcPr>
                </a:tc>
                <a:tc>
                  <a:txBody>
                    <a:bodyPr/>
                    <a:lstStyle/>
                    <a:p>
                      <a:pPr algn="ctr">
                        <a:spcAft>
                          <a:spcPts val="0"/>
                        </a:spcAft>
                      </a:pPr>
                      <a:r>
                        <a:rPr lang="es-CO" sz="1600" b="1" i="0" u="none" strike="noStrike" cap="none" dirty="0">
                          <a:solidFill>
                            <a:schemeClr val="bg1"/>
                          </a:solidFill>
                          <a:latin typeface="Montserrat"/>
                          <a:cs typeface="Montserrat"/>
                          <a:sym typeface="Arial"/>
                        </a:rPr>
                        <a:t>CARACTERISTICA </a:t>
                      </a:r>
                      <a:endParaRPr lang="es-CO" sz="1600" b="1" i="0" u="none" strike="noStrike" cap="none" dirty="0">
                        <a:solidFill>
                          <a:schemeClr val="bg1"/>
                        </a:solidFill>
                        <a:latin typeface="Montserrat"/>
                        <a:ea typeface="Calibri" panose="020F0502020204030204" pitchFamily="34" charset="0"/>
                        <a:cs typeface="Montserrat"/>
                        <a:sym typeface="Arial"/>
                      </a:endParaRPr>
                    </a:p>
                  </a:txBody>
                  <a:tcPr marL="68580" marR="68580" marT="0" marB="0">
                    <a:solidFill>
                      <a:srgbClr val="0070C0"/>
                    </a:solidFill>
                  </a:tcPr>
                </a:tc>
                <a:extLst>
                  <a:ext uri="{0D108BD9-81ED-4DB2-BD59-A6C34878D82A}">
                    <a16:rowId xmlns:a16="http://schemas.microsoft.com/office/drawing/2014/main" val="3531233486"/>
                  </a:ext>
                </a:extLst>
              </a:tr>
              <a:tr h="214275">
                <a:tc>
                  <a:txBody>
                    <a:bodyPr/>
                    <a:lstStyle/>
                    <a:p>
                      <a:pPr algn="l">
                        <a:spcAft>
                          <a:spcPts val="0"/>
                        </a:spcAft>
                      </a:pPr>
                      <a:r>
                        <a:rPr lang="es-CO" sz="1600" b="1" i="0" u="none" strike="noStrike" cap="none" dirty="0">
                          <a:solidFill>
                            <a:schemeClr val="tx1"/>
                          </a:solidFill>
                          <a:latin typeface="Montserrat"/>
                          <a:cs typeface="Montserrat"/>
                          <a:sym typeface="Arial"/>
                        </a:rPr>
                        <a:t>BACTERIAS</a:t>
                      </a:r>
                      <a:endParaRPr lang="es-CO" sz="1600" b="1" i="0" u="none" strike="noStrike" cap="none" dirty="0">
                        <a:solidFill>
                          <a:schemeClr val="tx1"/>
                        </a:solidFill>
                        <a:latin typeface="Montserrat"/>
                        <a:ea typeface="Calibri" panose="020F0502020204030204" pitchFamily="34" charset="0"/>
                        <a:cs typeface="Montserrat"/>
                        <a:sym typeface="Arial"/>
                      </a:endParaRPr>
                    </a:p>
                  </a:txBody>
                  <a:tcPr marL="68580" marR="68580" marT="0" marB="0" anchor="ctr">
                    <a:solidFill>
                      <a:schemeClr val="bg1">
                        <a:lumMod val="75000"/>
                      </a:schemeClr>
                    </a:solidFill>
                  </a:tcPr>
                </a:tc>
                <a:tc>
                  <a:txBody>
                    <a:bodyPr/>
                    <a:lstStyle/>
                    <a:p>
                      <a:pPr algn="just">
                        <a:spcAft>
                          <a:spcPts val="0"/>
                        </a:spcAft>
                      </a:pPr>
                      <a:r>
                        <a:rPr lang="es-CO" sz="1600" b="0" i="0" u="none" strike="noStrike" cap="none" dirty="0">
                          <a:solidFill>
                            <a:schemeClr val="tx1"/>
                          </a:solidFill>
                          <a:latin typeface="Montserrat"/>
                          <a:ea typeface="+mn-ea"/>
                          <a:cs typeface="Montserrat"/>
                          <a:sym typeface="Arial"/>
                        </a:rPr>
                        <a:t>Capaces de vivir en un medio adecuado (agua, tierra, otros organismos) sin necesidad de valerse de otros organismos. Además se multiplican por división simple (cocos y bacilos). Las vías de entrada principales son las heridas y la ingestión. </a:t>
                      </a:r>
                    </a:p>
                  </a:txBody>
                  <a:tcPr marL="68580" marR="68580" marT="0" marB="0"/>
                </a:tc>
                <a:extLst>
                  <a:ext uri="{0D108BD9-81ED-4DB2-BD59-A6C34878D82A}">
                    <a16:rowId xmlns:a16="http://schemas.microsoft.com/office/drawing/2014/main" val="55078865"/>
                  </a:ext>
                </a:extLst>
              </a:tr>
              <a:tr h="0">
                <a:tc>
                  <a:txBody>
                    <a:bodyPr/>
                    <a:lstStyle/>
                    <a:p>
                      <a:pPr algn="l">
                        <a:spcAft>
                          <a:spcPts val="0"/>
                        </a:spcAft>
                      </a:pPr>
                      <a:r>
                        <a:rPr lang="es-CO" sz="1600" b="1" i="0" u="none" strike="noStrike" cap="none" dirty="0">
                          <a:solidFill>
                            <a:schemeClr val="tx1"/>
                          </a:solidFill>
                          <a:latin typeface="Montserrat"/>
                          <a:cs typeface="Montserrat"/>
                          <a:sym typeface="Arial"/>
                        </a:rPr>
                        <a:t>VIRUS </a:t>
                      </a:r>
                      <a:endParaRPr lang="es-CO" sz="1600" b="1" i="0" u="none" strike="noStrike" cap="none" dirty="0">
                        <a:solidFill>
                          <a:schemeClr val="tx1"/>
                        </a:solidFill>
                        <a:latin typeface="Montserrat"/>
                        <a:ea typeface="Calibri" panose="020F0502020204030204" pitchFamily="34" charset="0"/>
                        <a:cs typeface="Montserrat"/>
                        <a:sym typeface="Arial"/>
                      </a:endParaRPr>
                    </a:p>
                  </a:txBody>
                  <a:tcPr marL="68580" marR="68580" marT="0" marB="0" anchor="ctr">
                    <a:solidFill>
                      <a:schemeClr val="bg1">
                        <a:lumMod val="75000"/>
                      </a:schemeClr>
                    </a:solidFill>
                  </a:tcPr>
                </a:tc>
                <a:tc>
                  <a:txBody>
                    <a:bodyPr/>
                    <a:lstStyle/>
                    <a:p>
                      <a:pPr algn="just">
                        <a:spcAft>
                          <a:spcPts val="0"/>
                        </a:spcAft>
                      </a:pPr>
                      <a:r>
                        <a:rPr lang="es-CO" sz="1600" b="0" i="0" u="none" strike="noStrike" cap="none" dirty="0">
                          <a:solidFill>
                            <a:schemeClr val="tx1"/>
                          </a:solidFill>
                          <a:latin typeface="Montserrat"/>
                          <a:ea typeface="+mn-ea"/>
                          <a:cs typeface="Montserrat"/>
                          <a:sym typeface="Arial"/>
                        </a:rPr>
                        <a:t>Deben asociarse a una célula para poder manifestarse y no son capaces de crecer o multiplicarse fuera de ella. </a:t>
                      </a:r>
                    </a:p>
                  </a:txBody>
                  <a:tcPr marL="68580" marR="68580" marT="0" marB="0"/>
                </a:tc>
                <a:extLst>
                  <a:ext uri="{0D108BD9-81ED-4DB2-BD59-A6C34878D82A}">
                    <a16:rowId xmlns:a16="http://schemas.microsoft.com/office/drawing/2014/main" val="3612325271"/>
                  </a:ext>
                </a:extLst>
              </a:tr>
              <a:tr h="0">
                <a:tc>
                  <a:txBody>
                    <a:bodyPr/>
                    <a:lstStyle/>
                    <a:p>
                      <a:pPr algn="l">
                        <a:spcAft>
                          <a:spcPts val="0"/>
                        </a:spcAft>
                      </a:pPr>
                      <a:r>
                        <a:rPr lang="es-CO" sz="1600" b="1" i="0" u="none" strike="noStrike" cap="none" dirty="0">
                          <a:solidFill>
                            <a:schemeClr val="tx1"/>
                          </a:solidFill>
                          <a:latin typeface="Montserrat"/>
                          <a:cs typeface="Montserrat"/>
                          <a:sym typeface="Arial"/>
                        </a:rPr>
                        <a:t>HONGOS</a:t>
                      </a:r>
                      <a:endParaRPr lang="es-CO" sz="1600" b="1" i="0" u="none" strike="noStrike" cap="none" dirty="0">
                        <a:solidFill>
                          <a:schemeClr val="tx1"/>
                        </a:solidFill>
                        <a:latin typeface="Montserrat"/>
                        <a:ea typeface="Calibri" panose="020F0502020204030204" pitchFamily="34" charset="0"/>
                        <a:cs typeface="Montserrat"/>
                        <a:sym typeface="Arial"/>
                      </a:endParaRPr>
                    </a:p>
                  </a:txBody>
                  <a:tcPr marL="68580" marR="68580" marT="0" marB="0" anchor="ctr">
                    <a:solidFill>
                      <a:schemeClr val="bg1">
                        <a:lumMod val="75000"/>
                      </a:schemeClr>
                    </a:solidFill>
                  </a:tcPr>
                </a:tc>
                <a:tc>
                  <a:txBody>
                    <a:bodyPr/>
                    <a:lstStyle/>
                    <a:p>
                      <a:pPr algn="just">
                        <a:spcAft>
                          <a:spcPts val="0"/>
                        </a:spcAft>
                      </a:pPr>
                      <a:r>
                        <a:rPr lang="es-CO" sz="1600" b="0" i="0" u="none" strike="noStrike" cap="none" dirty="0">
                          <a:solidFill>
                            <a:schemeClr val="tx1"/>
                          </a:solidFill>
                          <a:latin typeface="Montserrat"/>
                          <a:ea typeface="+mn-ea"/>
                          <a:cs typeface="Montserrat"/>
                          <a:sym typeface="Arial"/>
                        </a:rPr>
                        <a:t>Son formas complejas de vida que presentan una estructura vegetal. Su hábitat natural es el suelo, pero algunos son parásitos tanto de animales como de vegetales, ya que no pueden sintetizar proteínas por sí solos. </a:t>
                      </a:r>
                    </a:p>
                  </a:txBody>
                  <a:tcPr marL="68580" marR="68580" marT="0" marB="0"/>
                </a:tc>
                <a:extLst>
                  <a:ext uri="{0D108BD9-81ED-4DB2-BD59-A6C34878D82A}">
                    <a16:rowId xmlns:a16="http://schemas.microsoft.com/office/drawing/2014/main" val="2291924272"/>
                  </a:ext>
                </a:extLst>
              </a:tr>
              <a:tr h="0">
                <a:tc>
                  <a:txBody>
                    <a:bodyPr/>
                    <a:lstStyle/>
                    <a:p>
                      <a:pPr algn="l">
                        <a:spcAft>
                          <a:spcPts val="0"/>
                        </a:spcAft>
                      </a:pPr>
                      <a:r>
                        <a:rPr lang="es-CO" sz="1600" b="1" i="0" u="none" strike="noStrike" cap="none" dirty="0">
                          <a:solidFill>
                            <a:schemeClr val="tx1"/>
                          </a:solidFill>
                          <a:latin typeface="Montserrat"/>
                          <a:cs typeface="Montserrat"/>
                          <a:sym typeface="Arial"/>
                        </a:rPr>
                        <a:t>PARASITOS </a:t>
                      </a:r>
                      <a:endParaRPr lang="es-CO" sz="1600" b="1" i="0" u="none" strike="noStrike" cap="none" dirty="0">
                        <a:solidFill>
                          <a:schemeClr val="tx1"/>
                        </a:solidFill>
                        <a:latin typeface="Montserrat"/>
                        <a:ea typeface="Calibri" panose="020F0502020204030204" pitchFamily="34" charset="0"/>
                        <a:cs typeface="Montserrat"/>
                        <a:sym typeface="Arial"/>
                      </a:endParaRPr>
                    </a:p>
                  </a:txBody>
                  <a:tcPr marL="68580" marR="68580" marT="0" marB="0" anchor="ctr">
                    <a:solidFill>
                      <a:schemeClr val="bg1">
                        <a:lumMod val="75000"/>
                      </a:schemeClr>
                    </a:solidFill>
                  </a:tcPr>
                </a:tc>
                <a:tc>
                  <a:txBody>
                    <a:bodyPr/>
                    <a:lstStyle/>
                    <a:p>
                      <a:pPr algn="just">
                        <a:spcAft>
                          <a:spcPts val="0"/>
                        </a:spcAft>
                      </a:pPr>
                      <a:r>
                        <a:rPr lang="es-CO" sz="1600" b="0" i="0" u="none" strike="noStrike" cap="none" dirty="0">
                          <a:solidFill>
                            <a:schemeClr val="tx1"/>
                          </a:solidFill>
                          <a:latin typeface="Montserrat"/>
                          <a:ea typeface="+mn-ea"/>
                          <a:cs typeface="Montserrat"/>
                          <a:sym typeface="Arial"/>
                        </a:rPr>
                        <a:t>Se desarrollan en el interior del organismo humano, del que se aprovechan sin beneficiarle.</a:t>
                      </a:r>
                    </a:p>
                  </a:txBody>
                  <a:tcPr marL="68580" marR="68580" marT="0" marB="0"/>
                </a:tc>
                <a:extLst>
                  <a:ext uri="{0D108BD9-81ED-4DB2-BD59-A6C34878D82A}">
                    <a16:rowId xmlns:a16="http://schemas.microsoft.com/office/drawing/2014/main" val="3715491272"/>
                  </a:ext>
                </a:extLst>
              </a:tr>
              <a:tr h="0">
                <a:tc>
                  <a:txBody>
                    <a:bodyPr/>
                    <a:lstStyle/>
                    <a:p>
                      <a:pPr algn="l">
                        <a:spcAft>
                          <a:spcPts val="0"/>
                        </a:spcAft>
                      </a:pPr>
                      <a:r>
                        <a:rPr lang="es-CO" sz="1600" b="1" i="0" u="none" strike="noStrike" cap="none" dirty="0">
                          <a:solidFill>
                            <a:schemeClr val="tx1"/>
                          </a:solidFill>
                          <a:latin typeface="Montserrat"/>
                          <a:ea typeface="Calibri" panose="020F0502020204030204" pitchFamily="34" charset="0"/>
                          <a:cs typeface="Montserrat"/>
                          <a:sym typeface="Arial"/>
                        </a:rPr>
                        <a:t>RICKETSIAS </a:t>
                      </a:r>
                    </a:p>
                  </a:txBody>
                  <a:tcPr marL="68580" marR="68580" marT="0" marB="0" anchor="ctr">
                    <a:solidFill>
                      <a:schemeClr val="bg1">
                        <a:lumMod val="75000"/>
                      </a:schemeClr>
                    </a:solidFill>
                  </a:tcPr>
                </a:tc>
                <a:tc>
                  <a:txBody>
                    <a:bodyPr/>
                    <a:lstStyle/>
                    <a:p>
                      <a:pPr algn="just">
                        <a:spcAft>
                          <a:spcPts val="0"/>
                        </a:spcAft>
                      </a:pPr>
                      <a:r>
                        <a:rPr lang="es-CO" sz="1400" b="0" i="0" u="none" strike="noStrike" cap="none" dirty="0">
                          <a:solidFill>
                            <a:schemeClr val="dk1"/>
                          </a:solidFill>
                          <a:effectLst/>
                          <a:latin typeface="+mn-lt"/>
                          <a:ea typeface="+mn-ea"/>
                          <a:cs typeface="+mn-cs"/>
                          <a:sym typeface="Arial"/>
                        </a:rPr>
                        <a:t>Son pequeñas bacterias, la mayoría de las especies descritas sólo pueden vivir en endosimbiosis con otras células.</a:t>
                      </a:r>
                      <a:endParaRPr lang="es-CO" sz="1600" b="0" i="0" u="none" strike="noStrike" cap="none" dirty="0">
                        <a:solidFill>
                          <a:schemeClr val="tx1"/>
                        </a:solidFill>
                        <a:latin typeface="Montserrat"/>
                        <a:ea typeface="+mn-ea"/>
                        <a:cs typeface="Montserrat"/>
                        <a:sym typeface="Arial"/>
                      </a:endParaRPr>
                    </a:p>
                  </a:txBody>
                  <a:tcPr marL="68580" marR="68580" marT="0" marB="0"/>
                </a:tc>
                <a:extLst>
                  <a:ext uri="{0D108BD9-81ED-4DB2-BD59-A6C34878D82A}">
                    <a16:rowId xmlns:a16="http://schemas.microsoft.com/office/drawing/2014/main" val="974660845"/>
                  </a:ext>
                </a:extLst>
              </a:tr>
            </a:tbl>
          </a:graphicData>
        </a:graphic>
      </p:graphicFrame>
    </p:spTree>
    <p:extLst>
      <p:ext uri="{BB962C8B-B14F-4D97-AF65-F5344CB8AC3E}">
        <p14:creationId xmlns:p14="http://schemas.microsoft.com/office/powerpoint/2010/main" val="2829902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0"/>
        <p:cNvGrpSpPr/>
        <p:nvPr/>
      </p:nvGrpSpPr>
      <p:grpSpPr>
        <a:xfrm>
          <a:off x="0" y="0"/>
          <a:ext cx="0" cy="0"/>
          <a:chOff x="0" y="0"/>
          <a:chExt cx="0" cy="0"/>
        </a:xfrm>
      </p:grpSpPr>
      <p:sp>
        <p:nvSpPr>
          <p:cNvPr id="3" name="Rectangle 1">
            <a:extLst>
              <a:ext uri="{FF2B5EF4-FFF2-40B4-BE49-F238E27FC236}">
                <a16:creationId xmlns:a16="http://schemas.microsoft.com/office/drawing/2014/main" id="{4310079B-9EB3-274A-9512-E020A4177429}"/>
              </a:ext>
            </a:extLst>
          </p:cNvPr>
          <p:cNvSpPr>
            <a:spLocks noChangeArrowheads="1"/>
          </p:cNvSpPr>
          <p:nvPr/>
        </p:nvSpPr>
        <p:spPr bwMode="auto">
          <a:xfrm>
            <a:off x="996613" y="1777594"/>
            <a:ext cx="10632831"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a:buClrTx/>
            </a:pPr>
            <a:r>
              <a:rPr kumimoji="0" lang="es-CO" altLang="es-CO" b="0" i="0" u="none" strike="noStrike" cap="none" normalizeH="0" baseline="0" dirty="0">
                <a:ln>
                  <a:noFill/>
                </a:ln>
                <a:solidFill>
                  <a:srgbClr val="333333"/>
                </a:solidFill>
                <a:effectLst/>
                <a:latin typeface="Arial" panose="020B0604020202020204" pitchFamily="34" charset="0"/>
                <a:cs typeface="Arial" panose="020B0604020202020204" pitchFamily="34" charset="0"/>
              </a:rPr>
              <a:t> </a:t>
            </a:r>
            <a:r>
              <a:rPr lang="es-ES" sz="2800" b="1" dirty="0">
                <a:solidFill>
                  <a:srgbClr val="1155CC"/>
                </a:solidFill>
                <a:latin typeface="Montserrat"/>
                <a:cs typeface="Montserrat"/>
              </a:rPr>
              <a:t>ENFERMEDADES POR PELIGRO BIOLOGICO</a:t>
            </a:r>
            <a:endParaRPr lang="es-CO" altLang="es-CO" sz="2800" b="1" dirty="0">
              <a:solidFill>
                <a:srgbClr val="1155CC"/>
              </a:solidFill>
              <a:latin typeface="Montserrat"/>
              <a:cs typeface="Montserrat"/>
            </a:endParaRPr>
          </a:p>
          <a:p>
            <a:pPr marL="0" marR="0" lvl="0" indent="0" algn="l" defTabSz="914400" rtl="0" eaLnBrk="0" fontAlgn="base" latinLnBrk="0" hangingPunct="0">
              <a:lnSpc>
                <a:spcPct val="100000"/>
              </a:lnSpc>
              <a:spcBef>
                <a:spcPct val="0"/>
              </a:spcBef>
              <a:spcAft>
                <a:spcPct val="0"/>
              </a:spcAft>
              <a:buClrTx/>
              <a:buSzTx/>
              <a:buFontTx/>
              <a:buNone/>
              <a:tabLst/>
            </a:pPr>
            <a:endParaRPr lang="es-CO" altLang="es-CO" dirty="0">
              <a:solidFill>
                <a:srgbClr val="333333"/>
              </a:solidFill>
              <a:cs typeface="Arial" panose="020B0604020202020204" pitchFamily="34" charset="0"/>
            </a:endParaRPr>
          </a:p>
        </p:txBody>
      </p:sp>
      <p:graphicFrame>
        <p:nvGraphicFramePr>
          <p:cNvPr id="2" name="Tabla 1">
            <a:extLst>
              <a:ext uri="{FF2B5EF4-FFF2-40B4-BE49-F238E27FC236}">
                <a16:creationId xmlns:a16="http://schemas.microsoft.com/office/drawing/2014/main" id="{1DC7A0A8-85E3-234E-82A2-CA4FDBA5DE7A}"/>
              </a:ext>
            </a:extLst>
          </p:cNvPr>
          <p:cNvGraphicFramePr>
            <a:graphicFrameLocks noGrp="1"/>
          </p:cNvGraphicFramePr>
          <p:nvPr>
            <p:extLst>
              <p:ext uri="{D42A27DB-BD31-4B8C-83A1-F6EECF244321}">
                <p14:modId xmlns:p14="http://schemas.microsoft.com/office/powerpoint/2010/main" val="2178477336"/>
              </p:ext>
            </p:extLst>
          </p:nvPr>
        </p:nvGraphicFramePr>
        <p:xfrm>
          <a:off x="1191178" y="2706263"/>
          <a:ext cx="9389736" cy="2682240"/>
        </p:xfrm>
        <a:graphic>
          <a:graphicData uri="http://schemas.openxmlformats.org/drawingml/2006/table">
            <a:tbl>
              <a:tblPr firstRow="1" firstCol="1" bandRow="1">
                <a:tableStyleId>{5C22544A-7EE6-4342-B048-85BDC9FD1C3A}</a:tableStyleId>
              </a:tblPr>
              <a:tblGrid>
                <a:gridCol w="2383295">
                  <a:extLst>
                    <a:ext uri="{9D8B030D-6E8A-4147-A177-3AD203B41FA5}">
                      <a16:colId xmlns:a16="http://schemas.microsoft.com/office/drawing/2014/main" val="1087086302"/>
                    </a:ext>
                  </a:extLst>
                </a:gridCol>
                <a:gridCol w="7006441">
                  <a:extLst>
                    <a:ext uri="{9D8B030D-6E8A-4147-A177-3AD203B41FA5}">
                      <a16:colId xmlns:a16="http://schemas.microsoft.com/office/drawing/2014/main" val="1014142124"/>
                    </a:ext>
                  </a:extLst>
                </a:gridCol>
              </a:tblGrid>
              <a:tr h="0">
                <a:tc>
                  <a:txBody>
                    <a:bodyPr/>
                    <a:lstStyle/>
                    <a:p>
                      <a:pPr algn="just">
                        <a:spcAft>
                          <a:spcPts val="0"/>
                        </a:spcAft>
                      </a:pPr>
                      <a:r>
                        <a:rPr lang="es-CO" sz="1600" b="1" i="0" u="none" strike="noStrike" cap="none" dirty="0">
                          <a:solidFill>
                            <a:schemeClr val="bg1"/>
                          </a:solidFill>
                          <a:latin typeface="Montserrat"/>
                          <a:cs typeface="Montserrat"/>
                          <a:sym typeface="Arial"/>
                        </a:rPr>
                        <a:t>PELIGRO BIOLOGICO </a:t>
                      </a:r>
                      <a:endParaRPr lang="es-CO" sz="1600" b="1" i="0" u="none" strike="noStrike" cap="none" dirty="0">
                        <a:solidFill>
                          <a:schemeClr val="bg1"/>
                        </a:solidFill>
                        <a:latin typeface="Montserrat"/>
                        <a:ea typeface="Calibri" panose="020F0502020204030204" pitchFamily="34" charset="0"/>
                        <a:cs typeface="Montserrat"/>
                        <a:sym typeface="Arial"/>
                      </a:endParaRPr>
                    </a:p>
                  </a:txBody>
                  <a:tcPr marL="68580" marR="68580" marT="0" marB="0">
                    <a:solidFill>
                      <a:srgbClr val="0070C0"/>
                    </a:solidFill>
                  </a:tcPr>
                </a:tc>
                <a:tc>
                  <a:txBody>
                    <a:bodyPr/>
                    <a:lstStyle/>
                    <a:p>
                      <a:pPr algn="ctr">
                        <a:spcAft>
                          <a:spcPts val="0"/>
                        </a:spcAft>
                      </a:pPr>
                      <a:r>
                        <a:rPr lang="es-CO" sz="1600" b="1" i="0" u="none" strike="noStrike" cap="none" dirty="0">
                          <a:solidFill>
                            <a:schemeClr val="bg1"/>
                          </a:solidFill>
                          <a:latin typeface="Montserrat"/>
                          <a:cs typeface="Montserrat"/>
                          <a:sym typeface="Arial"/>
                        </a:rPr>
                        <a:t>PATOLOGIA (Enfermedad)</a:t>
                      </a:r>
                      <a:endParaRPr lang="es-CO" sz="1600" b="1" i="0" u="none" strike="noStrike" cap="none" dirty="0">
                        <a:solidFill>
                          <a:schemeClr val="bg1"/>
                        </a:solidFill>
                        <a:latin typeface="Montserrat"/>
                        <a:ea typeface="Calibri" panose="020F0502020204030204" pitchFamily="34" charset="0"/>
                        <a:cs typeface="Montserrat"/>
                        <a:sym typeface="Arial"/>
                      </a:endParaRPr>
                    </a:p>
                  </a:txBody>
                  <a:tcPr marL="68580" marR="68580" marT="0" marB="0">
                    <a:solidFill>
                      <a:srgbClr val="0070C0"/>
                    </a:solidFill>
                  </a:tcPr>
                </a:tc>
                <a:extLst>
                  <a:ext uri="{0D108BD9-81ED-4DB2-BD59-A6C34878D82A}">
                    <a16:rowId xmlns:a16="http://schemas.microsoft.com/office/drawing/2014/main" val="3531233486"/>
                  </a:ext>
                </a:extLst>
              </a:tr>
              <a:tr h="0">
                <a:tc>
                  <a:txBody>
                    <a:bodyPr/>
                    <a:lstStyle/>
                    <a:p>
                      <a:pPr algn="just">
                        <a:spcAft>
                          <a:spcPts val="0"/>
                        </a:spcAft>
                      </a:pPr>
                      <a:r>
                        <a:rPr lang="es-CO" sz="1600" b="1" i="0" u="none" strike="noStrike" cap="none" dirty="0">
                          <a:solidFill>
                            <a:schemeClr val="tx1"/>
                          </a:solidFill>
                          <a:latin typeface="Montserrat"/>
                          <a:cs typeface="Montserrat"/>
                          <a:sym typeface="Arial"/>
                        </a:rPr>
                        <a:t>BACTERIAS</a:t>
                      </a:r>
                      <a:endParaRPr lang="es-CO" sz="1600" b="1" i="0" u="none" strike="noStrike" cap="none" dirty="0">
                        <a:solidFill>
                          <a:schemeClr val="tx1"/>
                        </a:solidFill>
                        <a:latin typeface="Montserrat"/>
                        <a:ea typeface="Calibri" panose="020F0502020204030204" pitchFamily="34" charset="0"/>
                        <a:cs typeface="Montserrat"/>
                        <a:sym typeface="Arial"/>
                      </a:endParaRPr>
                    </a:p>
                  </a:txBody>
                  <a:tcPr marL="68580" marR="68580" marT="0" marB="0">
                    <a:solidFill>
                      <a:schemeClr val="bg1">
                        <a:lumMod val="75000"/>
                      </a:schemeClr>
                    </a:solidFill>
                  </a:tcPr>
                </a:tc>
                <a:tc>
                  <a:txBody>
                    <a:bodyPr/>
                    <a:lstStyle/>
                    <a:p>
                      <a:pPr algn="just">
                        <a:spcAft>
                          <a:spcPts val="0"/>
                        </a:spcAft>
                      </a:pPr>
                      <a:r>
                        <a:rPr lang="es-CO" sz="1600" b="0" i="0" u="none" strike="noStrike" cap="none" dirty="0">
                          <a:solidFill>
                            <a:schemeClr val="tx1"/>
                          </a:solidFill>
                          <a:latin typeface="Montserrat"/>
                          <a:cs typeface="Montserrat"/>
                          <a:sym typeface="Arial"/>
                        </a:rPr>
                        <a:t>Tuberculosis, tétanos, salmonelosis, disentería, brucelosis, fiebre de malta, infecciones de estafilococos (granos, abscesos, forúnculos) y estreptococos (escarlatina, faringitis, gastroenteritis), etc.</a:t>
                      </a:r>
                    </a:p>
                    <a:p>
                      <a:pPr algn="just">
                        <a:spcAft>
                          <a:spcPts val="0"/>
                        </a:spcAft>
                      </a:pPr>
                      <a:r>
                        <a:rPr lang="es-CO" sz="1600" b="0" i="0" u="none" strike="noStrike" cap="none" dirty="0">
                          <a:solidFill>
                            <a:schemeClr val="tx1"/>
                          </a:solidFill>
                          <a:latin typeface="Montserrat"/>
                          <a:cs typeface="Montserrat"/>
                          <a:sym typeface="Arial"/>
                        </a:rPr>
                        <a:t> </a:t>
                      </a:r>
                      <a:endParaRPr lang="es-CO" sz="1600" b="0" i="0" u="none" strike="noStrike" cap="none" dirty="0">
                        <a:solidFill>
                          <a:schemeClr val="tx1"/>
                        </a:solidFill>
                        <a:latin typeface="Montserrat"/>
                        <a:ea typeface="Calibri" panose="020F0502020204030204" pitchFamily="34" charset="0"/>
                        <a:cs typeface="Montserrat"/>
                        <a:sym typeface="Arial"/>
                      </a:endParaRPr>
                    </a:p>
                  </a:txBody>
                  <a:tcPr marL="68580" marR="68580" marT="0" marB="0"/>
                </a:tc>
                <a:extLst>
                  <a:ext uri="{0D108BD9-81ED-4DB2-BD59-A6C34878D82A}">
                    <a16:rowId xmlns:a16="http://schemas.microsoft.com/office/drawing/2014/main" val="55078865"/>
                  </a:ext>
                </a:extLst>
              </a:tr>
              <a:tr h="0">
                <a:tc>
                  <a:txBody>
                    <a:bodyPr/>
                    <a:lstStyle/>
                    <a:p>
                      <a:pPr algn="just">
                        <a:spcAft>
                          <a:spcPts val="0"/>
                        </a:spcAft>
                      </a:pPr>
                      <a:r>
                        <a:rPr lang="es-CO" sz="1600" b="1" i="0" u="none" strike="noStrike" cap="none" dirty="0">
                          <a:solidFill>
                            <a:schemeClr val="tx1"/>
                          </a:solidFill>
                          <a:latin typeface="Montserrat"/>
                          <a:cs typeface="Montserrat"/>
                          <a:sym typeface="Arial"/>
                        </a:rPr>
                        <a:t>VIRUS </a:t>
                      </a:r>
                      <a:endParaRPr lang="es-CO" sz="1600" b="1" i="0" u="none" strike="noStrike" cap="none" dirty="0">
                        <a:solidFill>
                          <a:schemeClr val="tx1"/>
                        </a:solidFill>
                        <a:latin typeface="Montserrat"/>
                        <a:ea typeface="Calibri" panose="020F0502020204030204" pitchFamily="34" charset="0"/>
                        <a:cs typeface="Montserrat"/>
                        <a:sym typeface="Arial"/>
                      </a:endParaRPr>
                    </a:p>
                  </a:txBody>
                  <a:tcPr marL="68580" marR="68580" marT="0" marB="0">
                    <a:solidFill>
                      <a:schemeClr val="bg1">
                        <a:lumMod val="75000"/>
                      </a:schemeClr>
                    </a:solidFill>
                  </a:tcPr>
                </a:tc>
                <a:tc>
                  <a:txBody>
                    <a:bodyPr/>
                    <a:lstStyle/>
                    <a:p>
                      <a:pPr algn="just">
                        <a:spcAft>
                          <a:spcPts val="0"/>
                        </a:spcAft>
                      </a:pPr>
                      <a:r>
                        <a:rPr lang="es-CO" sz="1600" b="0" i="0" u="none" strike="noStrike" cap="none" dirty="0">
                          <a:solidFill>
                            <a:schemeClr val="tx1"/>
                          </a:solidFill>
                          <a:latin typeface="Montserrat"/>
                          <a:cs typeface="Montserrat"/>
                          <a:sym typeface="Arial"/>
                        </a:rPr>
                        <a:t>Hepatitis vírica, rabia, poliomielitis, meningitis, linfocitarias, herpes, SIDA, Influenza, </a:t>
                      </a:r>
                      <a:r>
                        <a:rPr lang="es-CO" sz="1600" b="1" i="0" u="none" strike="noStrike" cap="none" dirty="0">
                          <a:solidFill>
                            <a:srgbClr val="FF0000"/>
                          </a:solidFill>
                          <a:latin typeface="Montserrat"/>
                          <a:cs typeface="Montserrat"/>
                          <a:sym typeface="Arial"/>
                        </a:rPr>
                        <a:t>COVID 19 </a:t>
                      </a:r>
                      <a:r>
                        <a:rPr lang="es-CO" sz="1600" b="0" i="0" u="none" strike="noStrike" cap="none" dirty="0">
                          <a:solidFill>
                            <a:schemeClr val="tx1"/>
                          </a:solidFill>
                          <a:latin typeface="Montserrat"/>
                          <a:cs typeface="Montserrat"/>
                          <a:sym typeface="Arial"/>
                        </a:rPr>
                        <a:t>etc.</a:t>
                      </a:r>
                      <a:endParaRPr lang="es-CO" sz="1600" b="0" i="0" u="none" strike="noStrike" cap="none" dirty="0">
                        <a:solidFill>
                          <a:schemeClr val="tx1"/>
                        </a:solidFill>
                        <a:latin typeface="Montserrat"/>
                        <a:ea typeface="Calibri" panose="020F0502020204030204" pitchFamily="34" charset="0"/>
                        <a:cs typeface="Montserrat"/>
                        <a:sym typeface="Arial"/>
                      </a:endParaRPr>
                    </a:p>
                  </a:txBody>
                  <a:tcPr marL="68580" marR="68580" marT="0" marB="0"/>
                </a:tc>
                <a:extLst>
                  <a:ext uri="{0D108BD9-81ED-4DB2-BD59-A6C34878D82A}">
                    <a16:rowId xmlns:a16="http://schemas.microsoft.com/office/drawing/2014/main" val="3612325271"/>
                  </a:ext>
                </a:extLst>
              </a:tr>
              <a:tr h="0">
                <a:tc>
                  <a:txBody>
                    <a:bodyPr/>
                    <a:lstStyle/>
                    <a:p>
                      <a:pPr algn="just">
                        <a:spcAft>
                          <a:spcPts val="0"/>
                        </a:spcAft>
                      </a:pPr>
                      <a:r>
                        <a:rPr lang="es-CO" sz="1600" b="1" i="0" u="none" strike="noStrike" cap="none" dirty="0">
                          <a:solidFill>
                            <a:schemeClr val="tx1"/>
                          </a:solidFill>
                          <a:latin typeface="Montserrat"/>
                          <a:cs typeface="Montserrat"/>
                          <a:sym typeface="Arial"/>
                        </a:rPr>
                        <a:t>HONGOS</a:t>
                      </a:r>
                      <a:endParaRPr lang="es-CO" sz="1600" b="1" i="0" u="none" strike="noStrike" cap="none" dirty="0">
                        <a:solidFill>
                          <a:schemeClr val="tx1"/>
                        </a:solidFill>
                        <a:latin typeface="Montserrat"/>
                        <a:ea typeface="Calibri" panose="020F0502020204030204" pitchFamily="34" charset="0"/>
                        <a:cs typeface="Montserrat"/>
                        <a:sym typeface="Arial"/>
                      </a:endParaRPr>
                    </a:p>
                  </a:txBody>
                  <a:tcPr marL="68580" marR="68580" marT="0" marB="0">
                    <a:solidFill>
                      <a:schemeClr val="bg1">
                        <a:lumMod val="75000"/>
                      </a:schemeClr>
                    </a:solidFill>
                  </a:tcPr>
                </a:tc>
                <a:tc>
                  <a:txBody>
                    <a:bodyPr/>
                    <a:lstStyle/>
                    <a:p>
                      <a:pPr algn="just">
                        <a:spcAft>
                          <a:spcPts val="0"/>
                        </a:spcAft>
                      </a:pPr>
                      <a:r>
                        <a:rPr lang="es-CO" sz="1600" b="0" i="0" u="none" strike="noStrike" cap="none" dirty="0">
                          <a:solidFill>
                            <a:schemeClr val="tx1"/>
                          </a:solidFill>
                          <a:latin typeface="Montserrat"/>
                          <a:cs typeface="Montserrat"/>
                          <a:sym typeface="Arial"/>
                        </a:rPr>
                        <a:t>Micosis, Asma.</a:t>
                      </a:r>
                      <a:endParaRPr lang="es-CO" sz="1600" b="0" i="0" u="none" strike="noStrike" cap="none" dirty="0">
                        <a:solidFill>
                          <a:schemeClr val="tx1"/>
                        </a:solidFill>
                        <a:latin typeface="Montserrat"/>
                        <a:ea typeface="Calibri" panose="020F0502020204030204" pitchFamily="34" charset="0"/>
                        <a:cs typeface="Montserrat"/>
                        <a:sym typeface="Arial"/>
                      </a:endParaRPr>
                    </a:p>
                  </a:txBody>
                  <a:tcPr marL="68580" marR="68580" marT="0" marB="0"/>
                </a:tc>
                <a:extLst>
                  <a:ext uri="{0D108BD9-81ED-4DB2-BD59-A6C34878D82A}">
                    <a16:rowId xmlns:a16="http://schemas.microsoft.com/office/drawing/2014/main" val="2291924272"/>
                  </a:ext>
                </a:extLst>
              </a:tr>
              <a:tr h="0">
                <a:tc>
                  <a:txBody>
                    <a:bodyPr/>
                    <a:lstStyle/>
                    <a:p>
                      <a:pPr algn="just">
                        <a:spcAft>
                          <a:spcPts val="0"/>
                        </a:spcAft>
                      </a:pPr>
                      <a:r>
                        <a:rPr lang="es-CO" sz="1600" b="1" i="0" u="none" strike="noStrike" cap="none" dirty="0">
                          <a:solidFill>
                            <a:schemeClr val="tx1"/>
                          </a:solidFill>
                          <a:latin typeface="Montserrat"/>
                          <a:cs typeface="Montserrat"/>
                          <a:sym typeface="Arial"/>
                        </a:rPr>
                        <a:t>PARASITOS </a:t>
                      </a:r>
                      <a:endParaRPr lang="es-CO" sz="1600" b="1" i="0" u="none" strike="noStrike" cap="none" dirty="0">
                        <a:solidFill>
                          <a:schemeClr val="tx1"/>
                        </a:solidFill>
                        <a:latin typeface="Montserrat"/>
                        <a:ea typeface="Calibri" panose="020F0502020204030204" pitchFamily="34" charset="0"/>
                        <a:cs typeface="Montserrat"/>
                        <a:sym typeface="Arial"/>
                      </a:endParaRPr>
                    </a:p>
                  </a:txBody>
                  <a:tcPr marL="68580" marR="68580" marT="0" marB="0">
                    <a:solidFill>
                      <a:schemeClr val="bg1">
                        <a:lumMod val="75000"/>
                      </a:schemeClr>
                    </a:solidFill>
                  </a:tcPr>
                </a:tc>
                <a:tc>
                  <a:txBody>
                    <a:bodyPr/>
                    <a:lstStyle/>
                    <a:p>
                      <a:pPr algn="just">
                        <a:spcAft>
                          <a:spcPts val="0"/>
                        </a:spcAft>
                      </a:pPr>
                      <a:r>
                        <a:rPr lang="es-CO" sz="1600" b="0" i="0" u="none" strike="noStrike" cap="none" dirty="0">
                          <a:solidFill>
                            <a:schemeClr val="tx1"/>
                          </a:solidFill>
                          <a:latin typeface="Montserrat"/>
                          <a:cs typeface="Montserrat"/>
                          <a:sym typeface="Arial"/>
                        </a:rPr>
                        <a:t>Malaria, la bilharziasis o esquistosomiasis, etc.</a:t>
                      </a:r>
                      <a:endParaRPr lang="es-CO" sz="1600" b="0" i="0" u="none" strike="noStrike" cap="none" dirty="0">
                        <a:solidFill>
                          <a:schemeClr val="tx1"/>
                        </a:solidFill>
                        <a:latin typeface="Montserrat"/>
                        <a:ea typeface="Calibri" panose="020F0502020204030204" pitchFamily="34" charset="0"/>
                        <a:cs typeface="Montserrat"/>
                        <a:sym typeface="Arial"/>
                      </a:endParaRPr>
                    </a:p>
                  </a:txBody>
                  <a:tcPr marL="68580" marR="68580" marT="0" marB="0"/>
                </a:tc>
                <a:extLst>
                  <a:ext uri="{0D108BD9-81ED-4DB2-BD59-A6C34878D82A}">
                    <a16:rowId xmlns:a16="http://schemas.microsoft.com/office/drawing/2014/main" val="3715491272"/>
                  </a:ext>
                </a:extLst>
              </a:tr>
              <a:tr h="0">
                <a:tc>
                  <a:txBody>
                    <a:bodyPr/>
                    <a:lstStyle/>
                    <a:p>
                      <a:pPr algn="just">
                        <a:spcAft>
                          <a:spcPts val="0"/>
                        </a:spcAft>
                      </a:pPr>
                      <a:r>
                        <a:rPr lang="es-CO" sz="1600" b="1" i="0" u="none" strike="noStrike" cap="none" dirty="0">
                          <a:solidFill>
                            <a:schemeClr val="tx1"/>
                          </a:solidFill>
                          <a:latin typeface="Montserrat"/>
                          <a:ea typeface="Calibri" panose="020F0502020204030204" pitchFamily="34" charset="0"/>
                          <a:cs typeface="Montserrat"/>
                          <a:sym typeface="Arial"/>
                        </a:rPr>
                        <a:t>Ricketsias </a:t>
                      </a:r>
                    </a:p>
                  </a:txBody>
                  <a:tcPr marL="68580" marR="68580" marT="0" marB="0">
                    <a:solidFill>
                      <a:schemeClr val="bg1">
                        <a:lumMod val="75000"/>
                      </a:schemeClr>
                    </a:solidFill>
                  </a:tcPr>
                </a:tc>
                <a:tc>
                  <a:txBody>
                    <a:bodyPr/>
                    <a:lstStyle/>
                    <a:p>
                      <a:pPr algn="just">
                        <a:spcAft>
                          <a:spcPts val="0"/>
                        </a:spcAft>
                      </a:pPr>
                      <a:r>
                        <a:rPr lang="es-CO" sz="1600" b="0" i="0" u="none" strike="noStrike" cap="none" dirty="0">
                          <a:solidFill>
                            <a:schemeClr val="tx1"/>
                          </a:solidFill>
                          <a:latin typeface="Montserrat"/>
                          <a:ea typeface="+mn-ea"/>
                          <a:cs typeface="Montserrat"/>
                          <a:sym typeface="Arial"/>
                        </a:rPr>
                        <a:t>Neumonitis intersticial, miopericarditis, lesiones vasculíticas cutáneas, meningitis linfocitaria, así como afectación hepática, renal y gastrointestinal</a:t>
                      </a:r>
                    </a:p>
                  </a:txBody>
                  <a:tcPr marL="68580" marR="68580" marT="0" marB="0"/>
                </a:tc>
                <a:extLst>
                  <a:ext uri="{0D108BD9-81ED-4DB2-BD59-A6C34878D82A}">
                    <a16:rowId xmlns:a16="http://schemas.microsoft.com/office/drawing/2014/main" val="974660845"/>
                  </a:ext>
                </a:extLst>
              </a:tr>
            </a:tbl>
          </a:graphicData>
        </a:graphic>
      </p:graphicFrame>
    </p:spTree>
    <p:extLst>
      <p:ext uri="{BB962C8B-B14F-4D97-AF65-F5344CB8AC3E}">
        <p14:creationId xmlns:p14="http://schemas.microsoft.com/office/powerpoint/2010/main" val="12849526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0"/>
        <p:cNvGrpSpPr/>
        <p:nvPr/>
      </p:nvGrpSpPr>
      <p:grpSpPr>
        <a:xfrm>
          <a:off x="0" y="0"/>
          <a:ext cx="0" cy="0"/>
          <a:chOff x="0" y="0"/>
          <a:chExt cx="0" cy="0"/>
        </a:xfrm>
      </p:grpSpPr>
      <p:sp>
        <p:nvSpPr>
          <p:cNvPr id="3" name="Rectangle 1">
            <a:extLst>
              <a:ext uri="{FF2B5EF4-FFF2-40B4-BE49-F238E27FC236}">
                <a16:creationId xmlns:a16="http://schemas.microsoft.com/office/drawing/2014/main" id="{4310079B-9EB3-274A-9512-E020A4177429}"/>
              </a:ext>
            </a:extLst>
          </p:cNvPr>
          <p:cNvSpPr>
            <a:spLocks noChangeArrowheads="1"/>
          </p:cNvSpPr>
          <p:nvPr/>
        </p:nvSpPr>
        <p:spPr bwMode="auto">
          <a:xfrm>
            <a:off x="779584" y="1571901"/>
            <a:ext cx="10632831" cy="1169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CO" altLang="es-CO" b="0" i="0" u="none" strike="noStrike" cap="none" normalizeH="0" baseline="0" dirty="0">
                <a:ln>
                  <a:noFill/>
                </a:ln>
                <a:solidFill>
                  <a:srgbClr val="333333"/>
                </a:solidFill>
                <a:effectLst/>
                <a:latin typeface="Arial" panose="020B0604020202020204" pitchFamily="34" charset="0"/>
                <a:cs typeface="Arial" panose="020B0604020202020204" pitchFamily="34" charset="0"/>
              </a:rPr>
              <a:t> </a:t>
            </a:r>
            <a:r>
              <a:rPr kumimoji="0" lang="es-CO" altLang="es-CO" sz="2800" b="1" i="0" u="none" strike="noStrike" cap="none" normalizeH="0" baseline="0" dirty="0">
                <a:ln>
                  <a:noFill/>
                </a:ln>
                <a:solidFill>
                  <a:srgbClr val="1155CC"/>
                </a:solidFill>
                <a:effectLst/>
                <a:latin typeface="Montserrat"/>
                <a:cs typeface="Montserrat"/>
              </a:rPr>
              <a:t>NUEVO CORONAVIRUS – COVID 19 </a:t>
            </a:r>
          </a:p>
          <a:p>
            <a:pPr marL="0" marR="0" lvl="0" indent="0" algn="l" defTabSz="914400" rtl="0" eaLnBrk="0" fontAlgn="base" latinLnBrk="0" hangingPunct="0">
              <a:lnSpc>
                <a:spcPct val="100000"/>
              </a:lnSpc>
              <a:spcBef>
                <a:spcPct val="0"/>
              </a:spcBef>
              <a:spcAft>
                <a:spcPct val="0"/>
              </a:spcAft>
              <a:buClrTx/>
              <a:buSzTx/>
              <a:buFontTx/>
              <a:buNone/>
              <a:tabLst/>
            </a:pPr>
            <a:endParaRPr lang="es-CO" altLang="es-CO" sz="2800" b="1" dirty="0">
              <a:solidFill>
                <a:srgbClr val="1155CC"/>
              </a:solidFill>
              <a:latin typeface="Montserrat"/>
              <a:cs typeface="Montserrat"/>
            </a:endParaRPr>
          </a:p>
          <a:p>
            <a:pPr marL="0" marR="0" lvl="0" indent="0" algn="l" defTabSz="914400" rtl="0" eaLnBrk="0" fontAlgn="base" latinLnBrk="0" hangingPunct="0">
              <a:lnSpc>
                <a:spcPct val="100000"/>
              </a:lnSpc>
              <a:spcBef>
                <a:spcPct val="0"/>
              </a:spcBef>
              <a:spcAft>
                <a:spcPct val="0"/>
              </a:spcAft>
              <a:buClrTx/>
              <a:buSzTx/>
              <a:buFontTx/>
              <a:buNone/>
              <a:tabLst/>
            </a:pPr>
            <a:endParaRPr lang="es-CO" altLang="es-CO" dirty="0">
              <a:solidFill>
                <a:srgbClr val="333333"/>
              </a:solidFill>
              <a:cs typeface="Arial" panose="020B0604020202020204" pitchFamily="34" charset="0"/>
            </a:endParaRPr>
          </a:p>
        </p:txBody>
      </p:sp>
      <p:sp>
        <p:nvSpPr>
          <p:cNvPr id="2" name="CuadroTexto 1">
            <a:extLst>
              <a:ext uri="{FF2B5EF4-FFF2-40B4-BE49-F238E27FC236}">
                <a16:creationId xmlns:a16="http://schemas.microsoft.com/office/drawing/2014/main" id="{5C94D9A1-DBFE-014E-8223-ABA9AD1D5679}"/>
              </a:ext>
            </a:extLst>
          </p:cNvPr>
          <p:cNvSpPr txBox="1"/>
          <p:nvPr/>
        </p:nvSpPr>
        <p:spPr>
          <a:xfrm>
            <a:off x="779584" y="2156676"/>
            <a:ext cx="10034649" cy="4308872"/>
          </a:xfrm>
          <a:prstGeom prst="rect">
            <a:avLst/>
          </a:prstGeom>
          <a:noFill/>
        </p:spPr>
        <p:txBody>
          <a:bodyPr wrap="square" rtlCol="0">
            <a:spAutoFit/>
          </a:bodyPr>
          <a:lstStyle/>
          <a:p>
            <a:pPr marL="342900" indent="-342900">
              <a:buFont typeface="Courier New" panose="02070309020205020404" pitchFamily="49" charset="0"/>
              <a:buChar char="o"/>
            </a:pPr>
            <a:r>
              <a:rPr lang="es-CO" sz="2000" dirty="0">
                <a:solidFill>
                  <a:schemeClr val="tx1"/>
                </a:solidFill>
                <a:latin typeface="Montserrat"/>
                <a:cs typeface="Montserrat"/>
              </a:rPr>
              <a:t>Llega al cuerpo por medio de las gotas expulsadas por una persona infectada.</a:t>
            </a:r>
          </a:p>
          <a:p>
            <a:pPr marL="342900" indent="-342900">
              <a:buFont typeface="Courier New" panose="02070309020205020404" pitchFamily="49" charset="0"/>
              <a:buChar char="o"/>
            </a:pPr>
            <a:r>
              <a:rPr lang="es-CO" sz="2000" dirty="0">
                <a:solidFill>
                  <a:schemeClr val="tx1"/>
                </a:solidFill>
                <a:latin typeface="Montserrat"/>
                <a:cs typeface="Montserrat"/>
              </a:rPr>
              <a:t>Este virus se adhiere a las membranas de la celulas respiratorias.</a:t>
            </a:r>
          </a:p>
          <a:p>
            <a:pPr marL="342900" indent="-342900">
              <a:buFont typeface="Courier New" panose="02070309020205020404" pitchFamily="49" charset="0"/>
              <a:buChar char="o"/>
            </a:pPr>
            <a:r>
              <a:rPr lang="es-CO" sz="2000" dirty="0">
                <a:solidFill>
                  <a:schemeClr val="tx1"/>
                </a:solidFill>
                <a:latin typeface="Montserrat"/>
                <a:cs typeface="Montserrat"/>
              </a:rPr>
              <a:t>En el curso de la primera semana produce sintomas: Fiebre,  tos intensa y dificultad respiratoria. </a:t>
            </a:r>
          </a:p>
          <a:p>
            <a:pPr marL="342900" indent="-342900">
              <a:buFont typeface="Courier New" panose="02070309020205020404" pitchFamily="49" charset="0"/>
              <a:buChar char="o"/>
            </a:pPr>
            <a:r>
              <a:rPr lang="es-CO" sz="2000" dirty="0">
                <a:solidFill>
                  <a:schemeClr val="tx1"/>
                </a:solidFill>
                <a:latin typeface="Montserrat"/>
                <a:cs typeface="Montserrat"/>
              </a:rPr>
              <a:t>En la mayoria de las ocasiones las defensas del cuerpo humano logran vencer los virus. </a:t>
            </a:r>
          </a:p>
          <a:p>
            <a:pPr marL="342900" indent="-342900">
              <a:buFont typeface="Courier New" panose="02070309020205020404" pitchFamily="49" charset="0"/>
              <a:buChar char="o"/>
            </a:pPr>
            <a:r>
              <a:rPr lang="es-CO" sz="2000" dirty="0">
                <a:solidFill>
                  <a:schemeClr val="tx1"/>
                </a:solidFill>
                <a:latin typeface="Montserrat"/>
                <a:cs typeface="Montserrat"/>
              </a:rPr>
              <a:t>En algunas personas los virus no son contenidos por las defensas del cuerpo.</a:t>
            </a:r>
          </a:p>
          <a:p>
            <a:pPr marL="342900" indent="-342900">
              <a:buFont typeface="Courier New" panose="02070309020205020404" pitchFamily="49" charset="0"/>
              <a:buChar char="o"/>
            </a:pPr>
            <a:r>
              <a:rPr lang="es-CO" sz="2000" dirty="0">
                <a:solidFill>
                  <a:schemeClr val="tx1"/>
                </a:solidFill>
                <a:latin typeface="Montserrat"/>
                <a:cs typeface="Montserrat"/>
              </a:rPr>
              <a:t>Las inflamación que producen estos virus en los pulmones se conoce con el nombre de Neumonía.</a:t>
            </a:r>
          </a:p>
          <a:p>
            <a:pPr marL="342900" indent="-342900">
              <a:buFont typeface="Courier New" panose="02070309020205020404" pitchFamily="49" charset="0"/>
              <a:buChar char="o"/>
            </a:pPr>
            <a:r>
              <a:rPr lang="es-CO" sz="2000" dirty="0">
                <a:solidFill>
                  <a:schemeClr val="tx1"/>
                </a:solidFill>
                <a:latin typeface="Montserrat"/>
                <a:cs typeface="Montserrat"/>
              </a:rPr>
              <a:t>En algunos casos con cuidados intensivos y soportes respiratorios los pacientes pueden evolucionar de manera favorable.</a:t>
            </a:r>
          </a:p>
          <a:p>
            <a:pPr marL="342900" indent="-342900">
              <a:buFont typeface="Courier New" panose="02070309020205020404" pitchFamily="49" charset="0"/>
              <a:buChar char="o"/>
            </a:pPr>
            <a:r>
              <a:rPr lang="es-CO" sz="2000" dirty="0">
                <a:solidFill>
                  <a:schemeClr val="tx1"/>
                </a:solidFill>
                <a:latin typeface="Montserrat"/>
                <a:cs typeface="Montserrat"/>
              </a:rPr>
              <a:t>En otros casos hay daño pulmonar y se afectan los tejidos por hipoxia.</a:t>
            </a:r>
          </a:p>
          <a:p>
            <a:pPr marL="342900" indent="-342900">
              <a:buFont typeface="Courier New" panose="02070309020205020404" pitchFamily="49" charset="0"/>
              <a:buChar char="o"/>
            </a:pPr>
            <a:r>
              <a:rPr lang="es-CO" sz="2000" dirty="0">
                <a:solidFill>
                  <a:schemeClr val="tx1"/>
                </a:solidFill>
                <a:latin typeface="Montserrat"/>
                <a:cs typeface="Montserrat"/>
              </a:rPr>
              <a:t>Se producen edemas y los riñones fallan.</a:t>
            </a:r>
          </a:p>
          <a:p>
            <a:pPr marL="342900" indent="-342900">
              <a:buFont typeface="Courier New" panose="02070309020205020404" pitchFamily="49" charset="0"/>
              <a:buChar char="o"/>
            </a:pPr>
            <a:r>
              <a:rPr lang="es-CO" sz="2000" dirty="0">
                <a:solidFill>
                  <a:schemeClr val="tx1"/>
                </a:solidFill>
                <a:latin typeface="Montserrat"/>
                <a:cs typeface="Montserrat"/>
              </a:rPr>
              <a:t>Se presenta Shock séptico por infección produciendo falla multisistemica y la muerte.</a:t>
            </a:r>
          </a:p>
          <a:p>
            <a:r>
              <a:rPr lang="es-CO" dirty="0"/>
              <a:t> </a:t>
            </a:r>
          </a:p>
        </p:txBody>
      </p:sp>
    </p:spTree>
    <p:extLst>
      <p:ext uri="{BB962C8B-B14F-4D97-AF65-F5344CB8AC3E}">
        <p14:creationId xmlns:p14="http://schemas.microsoft.com/office/powerpoint/2010/main" val="41777809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0"/>
        <p:cNvGrpSpPr/>
        <p:nvPr/>
      </p:nvGrpSpPr>
      <p:grpSpPr>
        <a:xfrm>
          <a:off x="0" y="0"/>
          <a:ext cx="0" cy="0"/>
          <a:chOff x="0" y="0"/>
          <a:chExt cx="0" cy="0"/>
        </a:xfrm>
      </p:grpSpPr>
      <p:sp>
        <p:nvSpPr>
          <p:cNvPr id="5" name="Rectángulo 4">
            <a:extLst>
              <a:ext uri="{FF2B5EF4-FFF2-40B4-BE49-F238E27FC236}">
                <a16:creationId xmlns:a16="http://schemas.microsoft.com/office/drawing/2014/main" id="{5C042184-738B-1A4B-9894-21455448D26E}"/>
              </a:ext>
            </a:extLst>
          </p:cNvPr>
          <p:cNvSpPr/>
          <p:nvPr/>
        </p:nvSpPr>
        <p:spPr>
          <a:xfrm>
            <a:off x="724394" y="1719444"/>
            <a:ext cx="10390910" cy="4524315"/>
          </a:xfrm>
          <a:prstGeom prst="rect">
            <a:avLst/>
          </a:prstGeom>
        </p:spPr>
        <p:txBody>
          <a:bodyPr wrap="square">
            <a:spAutoFit/>
          </a:bodyPr>
          <a:lstStyle/>
          <a:p>
            <a:pPr algn="ctr" eaLnBrk="0" fontAlgn="base" hangingPunct="0">
              <a:spcBef>
                <a:spcPct val="0"/>
              </a:spcBef>
              <a:spcAft>
                <a:spcPct val="0"/>
              </a:spcAft>
              <a:buClrTx/>
              <a:tabLst>
                <a:tab pos="457200" algn="l"/>
              </a:tabLst>
            </a:pPr>
            <a:r>
              <a:rPr lang="es-CO" sz="2800" b="1" dirty="0">
                <a:solidFill>
                  <a:srgbClr val="1155CC"/>
                </a:solidFill>
                <a:latin typeface="Montserrat"/>
                <a:cs typeface="Montserrat"/>
              </a:rPr>
              <a:t>MEDIDAS DE PREVENCION ESPECIFICAS PARA EVITAR LA PROPAGACION DEL COVID 19</a:t>
            </a:r>
          </a:p>
          <a:p>
            <a:pPr algn="just" eaLnBrk="0" fontAlgn="base" hangingPunct="0">
              <a:spcBef>
                <a:spcPct val="0"/>
              </a:spcBef>
              <a:spcAft>
                <a:spcPct val="0"/>
              </a:spcAft>
              <a:buClrTx/>
              <a:tabLst>
                <a:tab pos="457200" algn="l"/>
              </a:tabLst>
            </a:pPr>
            <a:endParaRPr lang="es-CO" sz="2800" b="1" dirty="0">
              <a:solidFill>
                <a:srgbClr val="1155CC"/>
              </a:solidFill>
              <a:latin typeface="Montserrat"/>
              <a:cs typeface="Montserrat"/>
            </a:endParaRPr>
          </a:p>
          <a:p>
            <a:pPr algn="just" eaLnBrk="0" fontAlgn="base" hangingPunct="0">
              <a:spcBef>
                <a:spcPct val="0"/>
              </a:spcBef>
              <a:spcAft>
                <a:spcPct val="0"/>
              </a:spcAft>
              <a:buClrTx/>
              <a:tabLst>
                <a:tab pos="457200" algn="l"/>
              </a:tabLst>
            </a:pPr>
            <a:r>
              <a:rPr lang="es-CO" sz="2800" dirty="0">
                <a:solidFill>
                  <a:schemeClr val="tx1"/>
                </a:solidFill>
                <a:latin typeface="Montserrat"/>
                <a:cs typeface="Montserrat"/>
              </a:rPr>
              <a:t>Las  medidas de prevención para evitar el contagio por COVID 19 estan orientadas a: </a:t>
            </a:r>
          </a:p>
          <a:p>
            <a:pPr algn="just" eaLnBrk="0" fontAlgn="base" hangingPunct="0">
              <a:spcBef>
                <a:spcPct val="0"/>
              </a:spcBef>
              <a:spcAft>
                <a:spcPct val="0"/>
              </a:spcAft>
              <a:buClrTx/>
              <a:tabLst>
                <a:tab pos="457200" algn="l"/>
              </a:tabLst>
            </a:pPr>
            <a:endParaRPr lang="es-CO" sz="2800" b="1" dirty="0">
              <a:solidFill>
                <a:srgbClr val="1155CC"/>
              </a:solidFill>
              <a:latin typeface="Montserrat"/>
              <a:cs typeface="Montserrat"/>
            </a:endParaRPr>
          </a:p>
          <a:p>
            <a:pPr marL="342900" indent="-342900" algn="just" eaLnBrk="0" fontAlgn="base" hangingPunct="0">
              <a:spcBef>
                <a:spcPct val="0"/>
              </a:spcBef>
              <a:spcAft>
                <a:spcPct val="0"/>
              </a:spcAft>
              <a:buClrTx/>
              <a:buFont typeface="Courier New" panose="02070309020205020404" pitchFamily="49" charset="0"/>
              <a:buChar char="o"/>
              <a:tabLst>
                <a:tab pos="457200" algn="l"/>
              </a:tabLst>
            </a:pPr>
            <a:r>
              <a:rPr lang="es-CO" sz="2400" dirty="0">
                <a:solidFill>
                  <a:schemeClr val="tx1"/>
                </a:solidFill>
                <a:latin typeface="Montserrat"/>
                <a:cs typeface="Montserrat"/>
              </a:rPr>
              <a:t>Lavados de mano (de acuerdo con instrucciones de autoridades sanitarias).</a:t>
            </a:r>
          </a:p>
          <a:p>
            <a:pPr marL="342900" indent="-342900" algn="just" eaLnBrk="0" fontAlgn="base" hangingPunct="0">
              <a:spcBef>
                <a:spcPct val="0"/>
              </a:spcBef>
              <a:spcAft>
                <a:spcPct val="0"/>
              </a:spcAft>
              <a:buClrTx/>
              <a:buFont typeface="Courier New" panose="02070309020205020404" pitchFamily="49" charset="0"/>
              <a:buChar char="o"/>
              <a:tabLst>
                <a:tab pos="457200" algn="l"/>
              </a:tabLst>
            </a:pPr>
            <a:r>
              <a:rPr lang="es-CO" sz="2400" dirty="0">
                <a:solidFill>
                  <a:schemeClr val="tx1"/>
                </a:solidFill>
                <a:latin typeface="Montserrat"/>
                <a:cs typeface="Montserrat"/>
              </a:rPr>
              <a:t>Higiene Personal.</a:t>
            </a:r>
          </a:p>
          <a:p>
            <a:pPr marL="342900" indent="-342900" algn="just" eaLnBrk="0" fontAlgn="base" hangingPunct="0">
              <a:spcBef>
                <a:spcPct val="0"/>
              </a:spcBef>
              <a:spcAft>
                <a:spcPct val="0"/>
              </a:spcAft>
              <a:buClrTx/>
              <a:buFont typeface="Courier New" panose="02070309020205020404" pitchFamily="49" charset="0"/>
              <a:buChar char="o"/>
              <a:tabLst>
                <a:tab pos="457200" algn="l"/>
              </a:tabLst>
            </a:pPr>
            <a:r>
              <a:rPr lang="es-CO" sz="2400" dirty="0">
                <a:solidFill>
                  <a:schemeClr val="tx1"/>
                </a:solidFill>
                <a:latin typeface="Montserrat"/>
                <a:cs typeface="Montserrat"/>
              </a:rPr>
              <a:t>Desinfección de áreas públicas.</a:t>
            </a:r>
          </a:p>
          <a:p>
            <a:pPr marL="342900" indent="-342900" algn="just" eaLnBrk="0" fontAlgn="base" hangingPunct="0">
              <a:spcBef>
                <a:spcPct val="0"/>
              </a:spcBef>
              <a:spcAft>
                <a:spcPct val="0"/>
              </a:spcAft>
              <a:buClrTx/>
              <a:buFont typeface="Courier New" panose="02070309020205020404" pitchFamily="49" charset="0"/>
              <a:buChar char="o"/>
              <a:tabLst>
                <a:tab pos="457200" algn="l"/>
              </a:tabLst>
            </a:pPr>
            <a:r>
              <a:rPr lang="es-CO" sz="2400" dirty="0">
                <a:solidFill>
                  <a:schemeClr val="tx1"/>
                </a:solidFill>
                <a:latin typeface="Montserrat"/>
                <a:cs typeface="Montserrat"/>
              </a:rPr>
              <a:t>Desifección áreas de trabajo.</a:t>
            </a:r>
          </a:p>
          <a:p>
            <a:pPr marL="342900" indent="-342900" algn="just" eaLnBrk="0" fontAlgn="base" hangingPunct="0">
              <a:spcBef>
                <a:spcPct val="0"/>
              </a:spcBef>
              <a:spcAft>
                <a:spcPct val="0"/>
              </a:spcAft>
              <a:buClrTx/>
              <a:buFont typeface="Courier New" panose="02070309020205020404" pitchFamily="49" charset="0"/>
              <a:buChar char="o"/>
              <a:tabLst>
                <a:tab pos="457200" algn="l"/>
              </a:tabLst>
            </a:pPr>
            <a:r>
              <a:rPr lang="es-CO" sz="2400" dirty="0">
                <a:solidFill>
                  <a:schemeClr val="tx1"/>
                </a:solidFill>
                <a:latin typeface="Montserrat"/>
                <a:cs typeface="Montserrat"/>
              </a:rPr>
              <a:t>Desinfección de objetos personales.</a:t>
            </a:r>
          </a:p>
        </p:txBody>
      </p:sp>
    </p:spTree>
    <p:extLst>
      <p:ext uri="{BB962C8B-B14F-4D97-AF65-F5344CB8AC3E}">
        <p14:creationId xmlns:p14="http://schemas.microsoft.com/office/powerpoint/2010/main" val="26272413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0"/>
        <p:cNvGrpSpPr/>
        <p:nvPr/>
      </p:nvGrpSpPr>
      <p:grpSpPr>
        <a:xfrm>
          <a:off x="0" y="0"/>
          <a:ext cx="0" cy="0"/>
          <a:chOff x="0" y="0"/>
          <a:chExt cx="0" cy="0"/>
        </a:xfrm>
      </p:grpSpPr>
      <p:sp>
        <p:nvSpPr>
          <p:cNvPr id="5" name="Rectángulo 4">
            <a:extLst>
              <a:ext uri="{FF2B5EF4-FFF2-40B4-BE49-F238E27FC236}">
                <a16:creationId xmlns:a16="http://schemas.microsoft.com/office/drawing/2014/main" id="{5C042184-738B-1A4B-9894-21455448D26E}"/>
              </a:ext>
            </a:extLst>
          </p:cNvPr>
          <p:cNvSpPr/>
          <p:nvPr/>
        </p:nvSpPr>
        <p:spPr>
          <a:xfrm>
            <a:off x="724393" y="1719444"/>
            <a:ext cx="11032177" cy="4924425"/>
          </a:xfrm>
          <a:prstGeom prst="rect">
            <a:avLst/>
          </a:prstGeom>
        </p:spPr>
        <p:txBody>
          <a:bodyPr wrap="square">
            <a:spAutoFit/>
          </a:bodyPr>
          <a:lstStyle/>
          <a:p>
            <a:pPr algn="ctr" eaLnBrk="0" fontAlgn="base" hangingPunct="0">
              <a:spcBef>
                <a:spcPct val="0"/>
              </a:spcBef>
              <a:spcAft>
                <a:spcPct val="0"/>
              </a:spcAft>
              <a:buClrTx/>
              <a:tabLst>
                <a:tab pos="457200" algn="l"/>
              </a:tabLst>
            </a:pPr>
            <a:r>
              <a:rPr lang="es-CO" sz="2800" b="1" dirty="0">
                <a:solidFill>
                  <a:srgbClr val="1155CC"/>
                </a:solidFill>
                <a:latin typeface="Montserrat"/>
                <a:cs typeface="Montserrat"/>
              </a:rPr>
              <a:t>MEDIDAS DE PREVENCION ESPECIFICAS PARA EVITAR LA PROPAGACION DEL COVID 19</a:t>
            </a:r>
          </a:p>
          <a:p>
            <a:pPr algn="just" eaLnBrk="0" fontAlgn="base" hangingPunct="0">
              <a:spcBef>
                <a:spcPct val="0"/>
              </a:spcBef>
              <a:spcAft>
                <a:spcPct val="0"/>
              </a:spcAft>
              <a:buClrTx/>
              <a:tabLst>
                <a:tab pos="457200" algn="l"/>
              </a:tabLst>
            </a:pPr>
            <a:endParaRPr lang="es-CO" sz="2800" dirty="0">
              <a:solidFill>
                <a:schemeClr val="tx1"/>
              </a:solidFill>
              <a:latin typeface="Montserrat"/>
              <a:cs typeface="Montserrat"/>
            </a:endParaRPr>
          </a:p>
          <a:p>
            <a:pPr marL="342900" indent="-342900" algn="just" eaLnBrk="0" fontAlgn="base" hangingPunct="0">
              <a:spcBef>
                <a:spcPct val="0"/>
              </a:spcBef>
              <a:spcAft>
                <a:spcPct val="0"/>
              </a:spcAft>
              <a:buClrTx/>
              <a:buFont typeface="Courier New" panose="02070309020205020404" pitchFamily="49" charset="0"/>
              <a:buChar char="o"/>
              <a:tabLst>
                <a:tab pos="457200" algn="l"/>
              </a:tabLst>
            </a:pPr>
            <a:r>
              <a:rPr lang="es-CO" sz="2400" dirty="0">
                <a:solidFill>
                  <a:schemeClr val="tx1"/>
                </a:solidFill>
                <a:latin typeface="Montserrat"/>
                <a:cs typeface="Montserrat"/>
              </a:rPr>
              <a:t>Medidas de prevención individuales y colectivas en casa, en el trabajo,en espacios públicos, espacios cerrados y colectivos, en la comunidad.</a:t>
            </a:r>
          </a:p>
          <a:p>
            <a:pPr marL="342900" indent="-342900" algn="just" eaLnBrk="0" fontAlgn="base" hangingPunct="0">
              <a:spcBef>
                <a:spcPct val="0"/>
              </a:spcBef>
              <a:spcAft>
                <a:spcPct val="0"/>
              </a:spcAft>
              <a:buClrTx/>
              <a:buFont typeface="Courier New" panose="02070309020205020404" pitchFamily="49" charset="0"/>
              <a:buChar char="o"/>
              <a:tabLst>
                <a:tab pos="457200" algn="l"/>
              </a:tabLst>
            </a:pPr>
            <a:r>
              <a:rPr lang="es-CO" sz="2400" dirty="0">
                <a:solidFill>
                  <a:schemeClr val="tx1"/>
                </a:solidFill>
                <a:latin typeface="Montserrat"/>
                <a:cs typeface="Montserrat"/>
              </a:rPr>
              <a:t>Seguir al pie de la letra las instrucciones cuando se presente una persona enferma en casa. </a:t>
            </a:r>
          </a:p>
          <a:p>
            <a:pPr marL="342900" indent="-342900" algn="just" eaLnBrk="0" fontAlgn="base" hangingPunct="0">
              <a:spcBef>
                <a:spcPct val="0"/>
              </a:spcBef>
              <a:spcAft>
                <a:spcPct val="0"/>
              </a:spcAft>
              <a:buClrTx/>
              <a:buFont typeface="Courier New" panose="02070309020205020404" pitchFamily="49" charset="0"/>
              <a:buChar char="o"/>
              <a:tabLst>
                <a:tab pos="457200" algn="l"/>
              </a:tabLst>
            </a:pPr>
            <a:r>
              <a:rPr lang="es-CO" sz="2400" dirty="0">
                <a:solidFill>
                  <a:schemeClr val="tx1"/>
                </a:solidFill>
                <a:latin typeface="Montserrat"/>
                <a:cs typeface="Montserrat"/>
              </a:rPr>
              <a:t>Proceder  de acuerdo con los protocolos en los casos de personas de la tercera edad y enfermedad subyacente. </a:t>
            </a:r>
          </a:p>
          <a:p>
            <a:pPr marL="342900" indent="-342900" algn="just" eaLnBrk="0" fontAlgn="base" hangingPunct="0">
              <a:spcBef>
                <a:spcPct val="0"/>
              </a:spcBef>
              <a:spcAft>
                <a:spcPct val="0"/>
              </a:spcAft>
              <a:buClrTx/>
              <a:buFont typeface="Courier New" panose="02070309020205020404" pitchFamily="49" charset="0"/>
              <a:buChar char="o"/>
              <a:tabLst>
                <a:tab pos="457200" algn="l"/>
              </a:tabLst>
            </a:pPr>
            <a:r>
              <a:rPr lang="es-CO" sz="2400" dirty="0">
                <a:solidFill>
                  <a:schemeClr val="tx1"/>
                </a:solidFill>
                <a:latin typeface="Montserrat"/>
                <a:cs typeface="Montserrat"/>
              </a:rPr>
              <a:t>Utlizar productos para desinfección y de protección sugeridos por autoridades sanitarias.</a:t>
            </a:r>
          </a:p>
          <a:p>
            <a:pPr marL="342900" indent="-342900" algn="just" eaLnBrk="0" fontAlgn="base" hangingPunct="0">
              <a:spcBef>
                <a:spcPct val="0"/>
              </a:spcBef>
              <a:spcAft>
                <a:spcPct val="0"/>
              </a:spcAft>
              <a:buClrTx/>
              <a:buFont typeface="Courier New" panose="02070309020205020404" pitchFamily="49" charset="0"/>
              <a:buChar char="o"/>
              <a:tabLst>
                <a:tab pos="457200" algn="l"/>
              </a:tabLst>
            </a:pPr>
            <a:endParaRPr lang="es-CO" sz="2400" dirty="0">
              <a:solidFill>
                <a:schemeClr val="tx1"/>
              </a:solidFill>
              <a:latin typeface="Montserrat"/>
              <a:cs typeface="Montserrat"/>
            </a:endParaRPr>
          </a:p>
          <a:p>
            <a:pPr algn="r" eaLnBrk="0" fontAlgn="base" hangingPunct="0">
              <a:spcBef>
                <a:spcPct val="0"/>
              </a:spcBef>
              <a:spcAft>
                <a:spcPct val="0"/>
              </a:spcAft>
              <a:buClrTx/>
              <a:tabLst>
                <a:tab pos="457200" algn="l"/>
              </a:tabLst>
            </a:pPr>
            <a:r>
              <a:rPr lang="es-CO" dirty="0">
                <a:solidFill>
                  <a:srgbClr val="00B050"/>
                </a:solidFill>
                <a:latin typeface="Montserrat"/>
                <a:cs typeface="Montserrat"/>
              </a:rPr>
              <a:t>Guia de protección contra el COVID 19: OMS, CDC, MINSALUD y otras autoridades de salud. </a:t>
            </a:r>
          </a:p>
        </p:txBody>
      </p:sp>
    </p:spTree>
    <p:extLst>
      <p:ext uri="{BB962C8B-B14F-4D97-AF65-F5344CB8AC3E}">
        <p14:creationId xmlns:p14="http://schemas.microsoft.com/office/powerpoint/2010/main" val="1194607733"/>
      </p:ext>
    </p:extLst>
  </p:cSld>
  <p:clrMapOvr>
    <a:masterClrMapping/>
  </p:clrMapOvr>
</p:sld>
</file>

<file path=ppt/theme/theme1.xml><?xml version="1.0" encoding="utf-8"?>
<a:theme xmlns:a="http://schemas.openxmlformats.org/drawingml/2006/main" name="Office Theme">
  <a:themeElements>
    <a:clrScheme name="Tema de 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16913</TotalTime>
  <Words>1424</Words>
  <Application>Microsoft Macintosh PowerPoint</Application>
  <PresentationFormat>Panorámica</PresentationFormat>
  <Paragraphs>160</Paragraphs>
  <Slides>17</Slides>
  <Notes>17</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17</vt:i4>
      </vt:variant>
    </vt:vector>
  </HeadingPairs>
  <TitlesOfParts>
    <vt:vector size="25" baseType="lpstr">
      <vt:lpstr>Calibri</vt:lpstr>
      <vt:lpstr>Arial</vt:lpstr>
      <vt:lpstr>Century</vt:lpstr>
      <vt:lpstr>system-ui</vt:lpstr>
      <vt:lpstr>Courier New</vt:lpstr>
      <vt:lpstr>Montserrat</vt:lpstr>
      <vt:lpstr>Helvetica</vt:lpstr>
      <vt:lpstr>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Angelita</dc:creator>
  <cp:lastModifiedBy>Microsoft Office User</cp:lastModifiedBy>
  <cp:revision>57</cp:revision>
  <dcterms:modified xsi:type="dcterms:W3CDTF">2020-04-08T03:20:11Z</dcterms:modified>
</cp:coreProperties>
</file>