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6" r:id="rId3"/>
    <p:sldId id="336" r:id="rId4"/>
    <p:sldId id="263" r:id="rId5"/>
    <p:sldId id="334" r:id="rId6"/>
    <p:sldId id="288" r:id="rId7"/>
    <p:sldId id="290" r:id="rId8"/>
    <p:sldId id="291" r:id="rId9"/>
    <p:sldId id="333" r:id="rId10"/>
    <p:sldId id="330" r:id="rId11"/>
    <p:sldId id="327" r:id="rId12"/>
    <p:sldId id="326" r:id="rId13"/>
    <p:sldId id="322" r:id="rId14"/>
    <p:sldId id="338" r:id="rId15"/>
    <p:sldId id="320" r:id="rId16"/>
    <p:sldId id="337" r:id="rId17"/>
    <p:sldId id="319" r:id="rId18"/>
    <p:sldId id="318" r:id="rId19"/>
    <p:sldId id="299" r:id="rId20"/>
    <p:sldId id="298" r:id="rId21"/>
    <p:sldId id="297" r:id="rId22"/>
    <p:sldId id="296" r:id="rId23"/>
    <p:sldId id="295" r:id="rId24"/>
    <p:sldId id="260" r:id="rId25"/>
  </p:sldIdLst>
  <p:sldSz cx="12192000" cy="6858000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Century" panose="02040604050505020304" pitchFamily="18" charset="0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1312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86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023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1305790" y="2612277"/>
            <a:ext cx="9429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  </a:t>
            </a: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MECÁNICO</a:t>
            </a:r>
          </a:p>
        </p:txBody>
      </p:sp>
      <p:sp>
        <p:nvSpPr>
          <p:cNvPr id="2" name="AutoShape 2" descr="Riesgos Mecanicos: Riesgo Mecánico y Herramientas Manual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138150" y="4822077"/>
            <a:ext cx="9429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ABRIL DE 2020</a:t>
            </a:r>
            <a:endParaRPr lang="es-CO" sz="4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522160" y="503775"/>
            <a:ext cx="137522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ABRIL </a:t>
            </a: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 09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981172" y="2237998"/>
            <a:ext cx="116604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Lo primero que usted puede hacer para evitar las lesiones en las manos es reconocer los peligros que existen en su trabajo y saber como evitarlos</a:t>
            </a: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ES" sz="2800" b="1" dirty="0">
              <a:latin typeface="Arial" charset="0"/>
            </a:endParaRPr>
          </a:p>
          <a:p>
            <a:r>
              <a:rPr lang="es-ES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Estos peligros incluyen: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981172" y="1653223"/>
            <a:ext cx="9397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PELIGROS PARA LAS MANOS</a:t>
            </a:r>
            <a:endParaRPr lang="es-CO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3865" y="3699936"/>
            <a:ext cx="5459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ACTOS INSEGUROS </a:t>
            </a:r>
            <a:endParaRPr lang="es-ES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 smtClean="0">
                <a:latin typeface="Tahoma" pitchFamily="34" charset="0"/>
              </a:rPr>
              <a:t>Quitar </a:t>
            </a:r>
            <a:r>
              <a:rPr lang="es-ES_tradnl" sz="2000" dirty="0">
                <a:latin typeface="Tahoma" pitchFamily="34" charset="0"/>
              </a:rPr>
              <a:t>guardas de </a:t>
            </a:r>
            <a:r>
              <a:rPr lang="es-ES_tradnl" sz="2000" dirty="0" smtClean="0">
                <a:latin typeface="Tahoma" pitchFamily="34" charset="0"/>
              </a:rPr>
              <a:t>seguridad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Distracción al realizar un </a:t>
            </a:r>
            <a:r>
              <a:rPr lang="es-ES_tradnl" sz="2000" dirty="0" smtClean="0">
                <a:latin typeface="Tahoma" pitchFamily="34" charset="0"/>
              </a:rPr>
              <a:t>trabajo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Movilización peligrosa de herramientas</a:t>
            </a:r>
            <a:r>
              <a:rPr lang="es-ES_tradnl" sz="2000" dirty="0" smtClean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Colocación o almacenamiento inseguro de herramientas</a:t>
            </a:r>
            <a:r>
              <a:rPr lang="es-ES_tradnl" sz="2000" dirty="0" smtClean="0">
                <a:latin typeface="Tahoma" pitchFamily="34" charset="0"/>
              </a:rPr>
              <a:t>.</a:t>
            </a:r>
            <a:endParaRPr lang="es-ES" sz="2000" dirty="0">
              <a:latin typeface="Tahoma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31316" y="3699936"/>
            <a:ext cx="50820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Ropa suelta, mangas largas, relojes, anillos</a:t>
            </a:r>
            <a:endParaRPr lang="es-ES" sz="2000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Reparar máquinas en movimientos</a:t>
            </a:r>
            <a:endParaRPr lang="es-ES" sz="2000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No uso de elementos de protección personal</a:t>
            </a:r>
            <a:endParaRPr lang="es-ES" sz="2000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2000" dirty="0">
                <a:latin typeface="Tahoma" pitchFamily="34" charset="0"/>
              </a:rPr>
              <a:t>Hacer corrillos en vías de circulación</a:t>
            </a:r>
            <a:endParaRPr lang="es-ES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>
            <a:spLocks noChangeArrowheads="1"/>
          </p:cNvSpPr>
          <p:nvPr/>
        </p:nvSpPr>
        <p:spPr bwMode="auto">
          <a:xfrm>
            <a:off x="1138152" y="1734242"/>
            <a:ext cx="10806544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 CÓMO NOS LESIONAMOS LAS MANOS ?</a:t>
            </a:r>
          </a:p>
          <a:p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ATRAPADO </a:t>
            </a: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ENTRE…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GOLPEADO </a:t>
            </a: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POR </a:t>
            </a: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…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GOLPEADO </a:t>
            </a: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CONTRA…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CONTACTO </a:t>
            </a: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 PUNTOS CALIENTES …</a:t>
            </a:r>
          </a:p>
        </p:txBody>
      </p:sp>
    </p:spTree>
    <p:extLst>
      <p:ext uri="{BB962C8B-B14F-4D97-AF65-F5344CB8AC3E}">
        <p14:creationId xmlns:p14="http://schemas.microsoft.com/office/powerpoint/2010/main" val="14422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872" y="1871505"/>
            <a:ext cx="102398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 CÓMO NOS LESIONAMOS LAS MANOS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?</a:t>
            </a:r>
          </a:p>
          <a:p>
            <a:pPr>
              <a:defRPr/>
            </a:pP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PUNTOS DE PELLIZCO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ENTRE UN OBJETO EN MOVIMIENTO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Y UNO ESTACIONARIO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ENTRE DOS OBJETOS EN MOVIMIENTO</a:t>
            </a:r>
          </a:p>
        </p:txBody>
      </p:sp>
    </p:spTree>
    <p:extLst>
      <p:ext uri="{BB962C8B-B14F-4D97-AF65-F5344CB8AC3E}">
        <p14:creationId xmlns:p14="http://schemas.microsoft.com/office/powerpoint/2010/main" val="178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>
            <a:spLocks noChangeArrowheads="1"/>
          </p:cNvSpPr>
          <p:nvPr/>
        </p:nvSpPr>
        <p:spPr bwMode="auto">
          <a:xfrm>
            <a:off x="973745" y="2210716"/>
            <a:ext cx="1093631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SEGURIDAD CON LAS MANOS</a:t>
            </a:r>
          </a:p>
          <a:p>
            <a:pPr>
              <a:defRPr/>
            </a:pPr>
            <a:endParaRPr lang="es-ES" sz="32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algn="ctr">
              <a:defRPr/>
            </a:pP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SUS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MANOS Y DEDOS FUERON HECHOS PARA DURARLE TODA LA VIDA.</a:t>
            </a:r>
          </a:p>
        </p:txBody>
      </p:sp>
      <p:sp>
        <p:nvSpPr>
          <p:cNvPr id="3" name="5 Rectángulo"/>
          <p:cNvSpPr>
            <a:spLocks noChangeArrowheads="1"/>
          </p:cNvSpPr>
          <p:nvPr/>
        </p:nvSpPr>
        <p:spPr bwMode="auto">
          <a:xfrm>
            <a:off x="1752370" y="4499717"/>
            <a:ext cx="98452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DESAFORTUNADAMENTE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ALGUNOS TIPOS DE ESIONES PUEDEN DURAR</a:t>
            </a: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TODA LA VIDA !</a:t>
            </a:r>
          </a:p>
        </p:txBody>
      </p:sp>
    </p:spTree>
    <p:extLst>
      <p:ext uri="{BB962C8B-B14F-4D97-AF65-F5344CB8AC3E}">
        <p14:creationId xmlns:p14="http://schemas.microsoft.com/office/powerpoint/2010/main" val="4244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18128" y="2589073"/>
            <a:ext cx="1039622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Guarda de barrera fija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Recubrimiento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Cubierta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Compuerta</a:t>
            </a:r>
            <a:endParaRPr lang="es-ES" sz="3200" dirty="0">
              <a:latin typeface="Montserrat"/>
              <a:ea typeface="Montserrat"/>
              <a:cs typeface="Montserrat"/>
            </a:endParaRP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Doble comando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Alimentador automático</a:t>
            </a:r>
            <a:endParaRPr lang="es-ES" sz="3200" dirty="0">
              <a:latin typeface="Montserrat"/>
              <a:ea typeface="Montserrat"/>
              <a:cs typeface="Montserrat"/>
            </a:endParaRPr>
          </a:p>
          <a:p>
            <a:pPr eaLnBrk="1" hangingPunct="1">
              <a:spcBef>
                <a:spcPct val="50000"/>
              </a:spcBef>
            </a:pPr>
            <a:endParaRPr lang="es-ES" sz="2000" dirty="0">
              <a:latin typeface="Tahoma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636000" y="3886200"/>
            <a:ext cx="132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2517833" y="1691322"/>
            <a:ext cx="778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CONTROL DEL RIESGO MECANICO</a:t>
            </a:r>
          </a:p>
        </p:txBody>
      </p:sp>
    </p:spTree>
    <p:extLst>
      <p:ext uri="{BB962C8B-B14F-4D97-AF65-F5344CB8AC3E}">
        <p14:creationId xmlns:p14="http://schemas.microsoft.com/office/powerpoint/2010/main" val="25538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56854" y="1677468"/>
            <a:ext cx="987829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MAQUINAS SITUACIONES DE PELIGRO</a:t>
            </a: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41738" y="2228390"/>
            <a:ext cx="93085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SUCESOS QUE PUEDEN DESENCADENAR ACCIDENTES EN MÁQUINAS</a:t>
            </a:r>
            <a:endParaRPr lang="es-ES" sz="24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77519" y="2877912"/>
            <a:ext cx="3685117" cy="347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FACTOR TÉCNICO: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Aislamiento: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choque eléctrico , acumulaciones fallos de masa q pueden originar arranques </a:t>
            </a:r>
            <a:r>
              <a:rPr lang="es-ES_tradnl" sz="1700" dirty="0" smtClean="0">
                <a:latin typeface="Montserrat"/>
                <a:ea typeface="Montserrat"/>
                <a:cs typeface="Montserrat"/>
              </a:rPr>
              <a:t>intempestivos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de máquinas.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Rotura ejes por fatiga: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caída de volantes.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Rotura tuberías fluidos hidráulicos a presión: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proyección líquidos a presión o descenso de útiles de máquinas (prensas).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4541520" y="2877912"/>
            <a:ext cx="3657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FACTOR HUMANO: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Movimientos  cerca </a:t>
            </a: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zonas peligrosas: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quitar rebabas, virutas.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Errores de diseño: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fallos de funcionamiento máquina.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Montaje o sustitución de un elemento con forma defectuosa</a:t>
            </a:r>
            <a:r>
              <a:rPr lang="es-ES_tradnl" sz="1700" b="1" dirty="0">
                <a:latin typeface="Montserrat"/>
                <a:ea typeface="Montserrat"/>
                <a:cs typeface="Montserrat"/>
              </a:rPr>
              <a:t>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mal funcionamiento.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Órdenes mal ejecutadas o en secuencias inapropiadas: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inoperatividad</a:t>
            </a:r>
            <a:endParaRPr lang="es-ES" sz="17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8578004" y="2905014"/>
            <a:ext cx="335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FACTOR AMBIENTAL</a:t>
            </a:r>
            <a:r>
              <a:rPr lang="es-ES_tradnl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:</a:t>
            </a:r>
            <a:endParaRPr lang="es-ES_tradnl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Polvo: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desgaste excesivo, atascos elementos móviles y válvulas, señales incorrectas en detectores.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dirty="0">
                <a:latin typeface="Montserrat"/>
                <a:ea typeface="Montserrat"/>
                <a:cs typeface="Montserrat"/>
              </a:rPr>
              <a:t>Radiaciones ionizantes , mal funcionamiento sistemas eléctricos.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Suelo resbaladizo: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caída sobre elementos peligrosos.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17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Ruido: </a:t>
            </a:r>
            <a:r>
              <a:rPr lang="es-ES_tradnl" sz="1700" dirty="0">
                <a:latin typeface="Montserrat"/>
                <a:ea typeface="Montserrat"/>
                <a:cs typeface="Montserrat"/>
              </a:rPr>
              <a:t>desconcentración.</a:t>
            </a:r>
          </a:p>
        </p:txBody>
      </p:sp>
    </p:spTree>
    <p:extLst>
      <p:ext uri="{BB962C8B-B14F-4D97-AF65-F5344CB8AC3E}">
        <p14:creationId xmlns:p14="http://schemas.microsoft.com/office/powerpoint/2010/main" val="29494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7455" y="1787962"/>
            <a:ext cx="8298872" cy="31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4000" dirty="0" smtClean="0"/>
          </a:p>
          <a:p>
            <a:endParaRPr lang="es-ES" sz="4000" dirty="0" smtClean="0"/>
          </a:p>
          <a:p>
            <a:endParaRPr lang="es-ES" sz="4000" dirty="0"/>
          </a:p>
          <a:p>
            <a:endParaRPr lang="es-ES" sz="4000" dirty="0" smtClean="0"/>
          </a:p>
          <a:p>
            <a:endParaRPr lang="es-ES" sz="4000" dirty="0"/>
          </a:p>
          <a:p>
            <a:endParaRPr lang="es-ES" sz="4000" dirty="0" smtClean="0"/>
          </a:p>
          <a:p>
            <a:endParaRPr lang="es-ES" sz="4000" dirty="0"/>
          </a:p>
          <a:p>
            <a:endParaRPr lang="es-ES" sz="4000" dirty="0" smtClean="0"/>
          </a:p>
          <a:p>
            <a:endParaRPr lang="es-ES" sz="4000" dirty="0"/>
          </a:p>
          <a:p>
            <a:endParaRPr lang="es-ES" sz="4000" dirty="0" smtClean="0"/>
          </a:p>
          <a:p>
            <a:endParaRPr lang="es-ES" sz="4000" dirty="0"/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PUNTOS DE ROZAMIENTO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14916" y="2396835"/>
            <a:ext cx="6065943" cy="351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 encuentran entre un objeto en </a:t>
            </a:r>
            <a:endParaRPr lang="es-ES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movimiento 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y otro móvil, o entre </a:t>
            </a: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dos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 movimiento.</a:t>
            </a:r>
          </a:p>
          <a:p>
            <a:pPr algn="l">
              <a:buFont typeface="Wingdings" pitchFamily="2" charset="2"/>
              <a:buNone/>
            </a:pPr>
            <a:r>
              <a:rPr lang="es-ES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Ejemplos</a:t>
            </a:r>
            <a:r>
              <a:rPr lang="es-ES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: </a:t>
            </a:r>
          </a:p>
          <a:p>
            <a:pPr algn="l">
              <a:buFont typeface="Wingdings" pitchFamily="2" charset="2"/>
              <a:buNone/>
            </a:pPr>
            <a:endParaRPr lang="es-ES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Correas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Cadenas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Engranajes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880859" y="2923314"/>
            <a:ext cx="5009727" cy="14136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  <a:defRPr/>
            </a:pPr>
            <a:r>
              <a:rPr lang="es-ES" sz="2000" b="1" dirty="0" smtClean="0"/>
              <a:t>      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Calibri"/>
              </a:rPr>
              <a:t>CONSECUENCIAS: </a:t>
            </a:r>
          </a:p>
          <a:p>
            <a:pPr algn="ctr">
              <a:buSzPts val="6000"/>
              <a:defRPr/>
            </a:pP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algn="ctr">
              <a:buFont typeface="Wingdings" pitchFamily="2" charset="2"/>
              <a:buNone/>
            </a:pPr>
            <a:endParaRPr lang="es-ES" sz="1000" b="1" dirty="0" smtClean="0">
              <a:latin typeface="Arial" charset="0"/>
            </a:endParaRP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Atrapamientos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Heridas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Desgarros</a:t>
            </a:r>
          </a:p>
          <a:p>
            <a:pPr algn="ctr">
              <a:buFont typeface="Wingdings" pitchFamily="2" charset="2"/>
              <a:buNone/>
            </a:pPr>
            <a:endParaRPr lang="es-ES" sz="2400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027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1784" y="1392382"/>
            <a:ext cx="10363200" cy="93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SUPERFICIES ROTATIVAS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67031" y="2327564"/>
            <a:ext cx="4857749" cy="328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SzPts val="2400"/>
              <a:buFont typeface="Wingdings" pitchFamily="2" charset="2"/>
              <a:buNone/>
            </a:pPr>
            <a:r>
              <a:rPr lang="es-ES" sz="2400" b="1" dirty="0" smtClean="0">
                <a:latin typeface="Arial" charset="0"/>
              </a:rPr>
              <a:t>	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Partes de las máquinas que trabajan en forma giratoria.</a:t>
            </a:r>
          </a:p>
          <a:p>
            <a:pPr>
              <a:buSzPts val="2400"/>
              <a:buFont typeface="Wingdings" pitchFamily="2" charset="2"/>
              <a:buNone/>
            </a:pPr>
            <a:endParaRPr lang="es-ES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>
              <a:buSzPts val="2400"/>
              <a:buFont typeface="Wingdings" pitchFamily="2" charset="2"/>
              <a:buNone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   Ejemplos: </a:t>
            </a:r>
          </a:p>
          <a:p>
            <a:pPr>
              <a:buSzPts val="2400"/>
              <a:buFont typeface="Wingdings" pitchFamily="2" charset="2"/>
              <a:buNone/>
            </a:pPr>
            <a:endParaRPr lang="es-ES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>
              <a:buSzPts val="24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Amoladoras</a:t>
            </a:r>
          </a:p>
          <a:p>
            <a:pPr>
              <a:buSzPts val="24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Pulidores</a:t>
            </a:r>
          </a:p>
          <a:p>
            <a:pPr>
              <a:buSzPts val="24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Taladros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 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903384" y="3264000"/>
            <a:ext cx="5384800" cy="1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s-ES" sz="2400" dirty="0" smtClean="0"/>
              <a:t>   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CONSECUENCIAS: </a:t>
            </a: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Atrapamiento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de manos, quemaduras por rozamiento, contusiones, amputaciones, heridas cortantes, fracturas, etc.</a:t>
            </a:r>
          </a:p>
        </p:txBody>
      </p:sp>
    </p:spTree>
    <p:extLst>
      <p:ext uri="{BB962C8B-B14F-4D97-AF65-F5344CB8AC3E}">
        <p14:creationId xmlns:p14="http://schemas.microsoft.com/office/powerpoint/2010/main" val="39524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88310" y="1607559"/>
            <a:ext cx="10363200" cy="76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HERRAMIENTAS MANUALES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31800" y="2369127"/>
            <a:ext cx="7112000" cy="35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utilización inadecuada de </a:t>
            </a: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las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herramientas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manuales </a:t>
            </a: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pueden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provocar lesiones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en las manos</a:t>
            </a:r>
          </a:p>
          <a:p>
            <a:pPr algn="l">
              <a:buFont typeface="Wingdings" pitchFamily="2" charset="2"/>
              <a:buNone/>
            </a:pPr>
            <a:r>
              <a:rPr lang="es-ES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   </a:t>
            </a:r>
            <a:r>
              <a:rPr lang="es-ES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Ejemplos</a:t>
            </a:r>
            <a:r>
              <a:rPr lang="es-ES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: 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Cuchillos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Llaves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Destornilladores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Alicates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7280911" y="3130695"/>
            <a:ext cx="3383202" cy="15963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s-ES" sz="2400" dirty="0" smtClean="0"/>
              <a:t>    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Calibri"/>
              </a:rPr>
              <a:t>CONSECUENCIAS</a:t>
            </a:r>
          </a:p>
          <a:p>
            <a:pPr marL="457200" indent="-406400"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Cortes</a:t>
            </a:r>
          </a:p>
          <a:p>
            <a:pPr marL="457200" indent="-406400"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Heridas</a:t>
            </a:r>
          </a:p>
          <a:p>
            <a:pPr marL="457200" indent="-406400"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Cortes Punzantes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s-E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72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9151" y="1472154"/>
            <a:ext cx="10363200" cy="8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MAQUINAS AUTOMATICAS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72654" y="2743200"/>
            <a:ext cx="5942445" cy="32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s-ES" dirty="0" smtClean="0">
                <a:latin typeface="Arial" charset="0"/>
              </a:rPr>
              <a:t>	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Máquinas que arrancan en forma automática y que pueden parecer estar detenidas</a:t>
            </a:r>
          </a:p>
          <a:p>
            <a:pPr>
              <a:buFont typeface="Wingdings" pitchFamily="2" charset="2"/>
              <a:buNone/>
            </a:pPr>
            <a:endParaRPr lang="es-ES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/>
            <a:r>
              <a:rPr lang="es-ES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Ejemplos: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Cintas </a:t>
            </a: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transportadoras</a:t>
            </a:r>
          </a:p>
          <a:p>
            <a:pPr marL="393700" indent="-342900" algn="l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Inyectoras automáticas</a:t>
            </a:r>
          </a:p>
          <a:p>
            <a:pPr>
              <a:buFont typeface="Wingdings" pitchFamily="2" charset="2"/>
              <a:buNone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        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938010" y="3547016"/>
            <a:ext cx="4080509" cy="16061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s-ES" dirty="0" smtClean="0"/>
              <a:t>   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CONSECUENCIAS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Atrapamientos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Heridas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Fracturas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endParaRPr lang="es-ES" sz="2400" dirty="0" smtClean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s-ES" dirty="0" smtClean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206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51654" y="2069465"/>
            <a:ext cx="1019160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¿QUE ES </a:t>
            </a:r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EL PELIGRO  </a:t>
            </a: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MECANICO?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66845" y="2800985"/>
            <a:ext cx="10554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 refiere a aquellos objetos, máquinas, herramientas e instalaciones locativas que por sus condiciones de funcionamiento, diseño o estado tienen la capacidad potencial de entrar en contacto con las  personas, provocando lesiones.</a:t>
            </a:r>
          </a:p>
        </p:txBody>
      </p:sp>
    </p:spTree>
    <p:extLst>
      <p:ext uri="{BB962C8B-B14F-4D97-AF65-F5344CB8AC3E}">
        <p14:creationId xmlns:p14="http://schemas.microsoft.com/office/powerpoint/2010/main" val="2212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819728" y="2410690"/>
            <a:ext cx="9682017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Utilizar candados para el bloqueo de la máquinas (mantenimientos).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Nunca remueva o interfiera la protección o defensa de una máquina sin permiso. Informe inmediatamente, una defensa dañada.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Cuando limpie una máquina, asegúrese siempre que está apagada correctamente.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Conozca como parar rápidamente la máquina en una </a:t>
            </a:r>
            <a:r>
              <a:rPr lang="es-ES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emergencia.</a:t>
            </a:r>
            <a:endParaRPr lang="es-ES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/>
            <a:endParaRPr lang="es-ES" dirty="0" smtClean="0">
              <a:latin typeface="Comic Sans MS" pitchFamily="66" charset="0"/>
            </a:endParaRPr>
          </a:p>
          <a:p>
            <a:pPr algn="just"/>
            <a:endParaRPr lang="es-ES" dirty="0" smtClean="0">
              <a:latin typeface="Comic Sans MS" pitchFamily="66" charset="0"/>
            </a:endParaRPr>
          </a:p>
          <a:p>
            <a:pPr algn="just"/>
            <a:endParaRPr lang="es-CO" dirty="0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94707" y="2036617"/>
            <a:ext cx="9926782" cy="7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MEDIDAS PREVENTIVAS A </a:t>
            </a:r>
            <a:r>
              <a:rPr lang="es-CO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TOMAR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s-CO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45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725632" y="2812473"/>
            <a:ext cx="10462683" cy="3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Antes de arrancar una máquina, asegúrese siempre de que está libre de peligro para hacerlo verifique que todos los resguardos y sistemas de seguridad estén colocados y funcionen correctamente.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distraiga su atención mientras opera maquinas.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Nunca coloque las manos en partes en movimiento. No trate de sacar piezas elaboradas, ni medirlas, ni limpiarlas con la máquina en funcionamiento.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787236" y="1898073"/>
            <a:ext cx="97189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MEDIDAS PREVENTIVAS A TOMAR</a:t>
            </a:r>
          </a:p>
        </p:txBody>
      </p:sp>
    </p:spTree>
    <p:extLst>
      <p:ext uri="{BB962C8B-B14F-4D97-AF65-F5344CB8AC3E}">
        <p14:creationId xmlns:p14="http://schemas.microsoft.com/office/powerpoint/2010/main" val="29616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043516" y="3175721"/>
            <a:ext cx="1046268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Nunca trate de apresurar la detención de una máquina frenándola con la mano u otro elemento.</a:t>
            </a:r>
          </a:p>
          <a:p>
            <a:pPr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Cuando trabaje en máquinas en funcionamiento, no use mangas colgantes u otras ropas sueltas, anillos, pulseras, cadenas, pelo o barba larga.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990600" y="1884651"/>
            <a:ext cx="10515600" cy="9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MEDIDAS PREVENTIVAS A TOMAR</a:t>
            </a:r>
          </a:p>
        </p:txBody>
      </p:sp>
    </p:spTree>
    <p:extLst>
      <p:ext uri="{BB962C8B-B14F-4D97-AF65-F5344CB8AC3E}">
        <p14:creationId xmlns:p14="http://schemas.microsoft.com/office/powerpoint/2010/main" val="12873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42740" y="1841357"/>
            <a:ext cx="8710084" cy="273064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SzPts val="6000"/>
              <a:defRPr/>
            </a:pPr>
            <a:r>
              <a:rPr lang="es-PE" sz="4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Calibri"/>
              </a:rPr>
              <a:t>“Anticiparse y prevenir las circunstancias y acontecimientos que pueden afectar la actividad operacional.”</a:t>
            </a: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960121" y="5265189"/>
            <a:ext cx="10058400" cy="9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/>
              <a:defRPr/>
            </a:pPr>
            <a:r>
              <a:rPr lang="es-PE" sz="4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¿Que es el Éxito </a:t>
            </a:r>
            <a:br>
              <a:rPr lang="es-PE" sz="4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</a:br>
            <a:r>
              <a:rPr lang="es-PE" sz="4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Empresarial ?</a:t>
            </a:r>
          </a:p>
        </p:txBody>
      </p:sp>
    </p:spTree>
    <p:extLst>
      <p:ext uri="{BB962C8B-B14F-4D97-AF65-F5344CB8AC3E}">
        <p14:creationId xmlns:p14="http://schemas.microsoft.com/office/powerpoint/2010/main" val="42762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  <a:ea typeface="Montserrat"/>
                <a:cs typeface="Times New Roman" panose="02020603050405020304" pitchFamily="18" charset="0"/>
              </a:rPr>
              <a:t>Carrera 7ª No. 19 – 48 Piso 10 </a:t>
            </a:r>
          </a:p>
          <a:p>
            <a:pPr algn="just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  <a:ea typeface="Montserrat"/>
                <a:cs typeface="Times New Roman" panose="02020603050405020304" pitchFamily="18" charset="0"/>
              </a:rPr>
              <a:t>Edificio Banco Popular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62627" y="2152359"/>
            <a:ext cx="1136194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FORMAS ELEMENTALES DEL </a:t>
            </a:r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  </a:t>
            </a: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MECANICO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61749" y="3295359"/>
            <a:ext cx="48818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Atrapamiento </a:t>
            </a:r>
            <a:endParaRPr lang="es-ES_tradnl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Aplastamiento </a:t>
            </a:r>
            <a:endParaRPr lang="es-ES_tradnl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Proyección de partículas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Cortes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64682" y="3295359"/>
            <a:ext cx="41960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Abrasión o fricción 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Caídas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Golpes </a:t>
            </a:r>
            <a:endParaRPr lang="es-ES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584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3109" y="1776759"/>
            <a:ext cx="96593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Calibri"/>
              </a:rPr>
              <a:t>LOS RIESGOS EN OPERACIÓN CON MÁQUINAS SON OCASIONADOS POR:</a:t>
            </a: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3109" y="3862311"/>
            <a:ext cx="93283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ELEMENTOS </a:t>
            </a: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MÓVILES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PROYECCIÓN </a:t>
            </a: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ELEMENTOS DE LAS MÁQUINAS</a:t>
            </a:r>
            <a:endParaRPr lang="es-ES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285750" indent="-28575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endParaRPr lang="es-ES" sz="2400" b="1" dirty="0"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63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01729" y="3429394"/>
            <a:ext cx="10534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SISTEMAS DE TRANSMISIÓN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PROYECCIÓN ELEMENTOS MAQUINAS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PROYECCIÓN MATERIAL PARTICULADO</a:t>
            </a:r>
            <a:endParaRPr lang="es-ES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01729" y="1849256"/>
            <a:ext cx="10848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Calibri"/>
              </a:rPr>
              <a:t>LOS RIESGOS EN OPERACIÓN CON MÁQUINAS SON OCASIONADOS POR:</a:t>
            </a: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1918854" y="269471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594360" y="2120846"/>
            <a:ext cx="11338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MAQUINA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Conjunto </a:t>
            </a: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 elementos combinados que reciben una cierta energía definida para transformarla y restituirla en la forma más apropiada o para producir efectos determinados, y que pueden tener partes fijas o móviles</a:t>
            </a: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ES_tradnl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7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2644" y="3026352"/>
            <a:ext cx="106264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sz="3200" dirty="0">
                <a:latin typeface="Montserrat"/>
                <a:ea typeface="Montserrat"/>
                <a:cs typeface="Montserrat"/>
              </a:rPr>
              <a:t>Es la aptitud para desempeñar su función, para ser transportada, para ser instalada, ajustada, mantenida, desmantelada y retirada en las condiciones de utilización previstas, especificadas en el manual de instrucciones</a:t>
            </a:r>
            <a:endParaRPr lang="es-ES" sz="32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382765" y="1877291"/>
            <a:ext cx="692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SEGURIDAD DE UNA MAQUINA</a:t>
            </a:r>
          </a:p>
        </p:txBody>
      </p:sp>
    </p:spTree>
    <p:extLst>
      <p:ext uri="{BB962C8B-B14F-4D97-AF65-F5344CB8AC3E}">
        <p14:creationId xmlns:p14="http://schemas.microsoft.com/office/powerpoint/2010/main" val="42185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420" y="1709767"/>
            <a:ext cx="1117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Punto o zona de peligro:  </a:t>
            </a: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el punto o zona de la máquina en el que puede existir riesgo de accidente.</a:t>
            </a:r>
          </a:p>
          <a:p>
            <a:pPr marL="457200" indent="-457200" eaLnBrk="0" hangingPunct="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Resguardo:  </a:t>
            </a: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Medio de protección que impide o dificulta el acceso de  las personas o de sus miembros, al punto o zona de peligro.  (Guardas de seguridad, pantallas, mallas).</a:t>
            </a:r>
          </a:p>
          <a:p>
            <a:pPr marL="457200" indent="-457200" eaLnBrk="0" hangingPunct="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_tradnl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Punto de operación</a:t>
            </a:r>
            <a:r>
              <a:rPr lang="es-ES_tradnl" sz="32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:  </a:t>
            </a:r>
            <a:r>
              <a:rPr lang="es-ES_tradnl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Área de la máquina donde se ejecuta el trabajo, donde se  transforman los materiales</a:t>
            </a:r>
            <a:r>
              <a:rPr lang="es-ES_tradnl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ES_tradnl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31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1434" y="1784465"/>
            <a:ext cx="10972800" cy="7072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CAUSA COMÚN DE LAS LESIONES DE LA MANO</a:t>
            </a:r>
          </a:p>
          <a:p>
            <a:pPr eaLnBrk="0" hangingPunct="0">
              <a:defRPr/>
            </a:pPr>
            <a:endParaRPr lang="es-ES" sz="32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ctr" eaLnBrk="0" hangingPunct="0">
              <a:defRPr/>
            </a:pPr>
            <a:r>
              <a:rPr lang="es-ES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es-ES" sz="40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1434" y="2666607"/>
            <a:ext cx="1144862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Es el error humano causado por: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aburrimiento en un trabajo rutinario.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prestar atención a los detalles y a los procedimientos de seguridad.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Distracciones en el trabajo.</a:t>
            </a:r>
          </a:p>
        </p:txBody>
      </p:sp>
    </p:spTree>
    <p:extLst>
      <p:ext uri="{BB962C8B-B14F-4D97-AF65-F5344CB8AC3E}">
        <p14:creationId xmlns:p14="http://schemas.microsoft.com/office/powerpoint/2010/main" val="2144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17168</TotalTime>
  <Words>913</Words>
  <Application>Microsoft Office PowerPoint</Application>
  <PresentationFormat>Panorámica</PresentationFormat>
  <Paragraphs>172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Times New Roman</vt:lpstr>
      <vt:lpstr>Wingdings</vt:lpstr>
      <vt:lpstr>Tahoma</vt:lpstr>
      <vt:lpstr>Calibri</vt:lpstr>
      <vt:lpstr>Arial</vt:lpstr>
      <vt:lpstr>Montserrat</vt:lpstr>
      <vt:lpstr>Century</vt:lpstr>
      <vt:lpstr>Courier New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Enrique Vasquez Diaz</cp:lastModifiedBy>
  <cp:revision>78</cp:revision>
  <dcterms:modified xsi:type="dcterms:W3CDTF">2020-04-13T02:53:38Z</dcterms:modified>
</cp:coreProperties>
</file>