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3" r:id="rId3"/>
    <p:sldId id="259" r:id="rId4"/>
    <p:sldId id="264" r:id="rId5"/>
    <p:sldId id="261" r:id="rId6"/>
    <p:sldId id="265" r:id="rId7"/>
    <p:sldId id="267" r:id="rId8"/>
    <p:sldId id="258" r:id="rId9"/>
    <p:sldId id="262" r:id="rId10"/>
    <p:sldId id="268" r:id="rId11"/>
    <p:sldId id="269" r:id="rId12"/>
    <p:sldId id="270" r:id="rId13"/>
    <p:sldId id="275" r:id="rId14"/>
    <p:sldId id="274" r:id="rId15"/>
    <p:sldId id="26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89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20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6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738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88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d6078835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6d607883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30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73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76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97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3364986" y="2492637"/>
            <a:ext cx="5947800" cy="149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PELIGRO PUBLICO </a:t>
            </a:r>
            <a:endParaRPr lang="es-ES" sz="44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06850" y="503775"/>
            <a:ext cx="14301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MARZO  26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89;p13">
            <a:extLst>
              <a:ext uri="{FF2B5EF4-FFF2-40B4-BE49-F238E27FC236}">
                <a16:creationId xmlns:a16="http://schemas.microsoft.com/office/drawing/2014/main" id="{385522F3-8F4B-D840-9467-12AE2BA2CFC7}"/>
              </a:ext>
            </a:extLst>
          </p:cNvPr>
          <p:cNvSpPr txBox="1"/>
          <p:nvPr/>
        </p:nvSpPr>
        <p:spPr>
          <a:xfrm>
            <a:off x="4024817" y="4977376"/>
            <a:ext cx="4628137" cy="79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MARZO</a:t>
            </a:r>
            <a:r>
              <a:rPr lang="es-ES" sz="20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4077" y="2074951"/>
            <a:ext cx="102527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SECUESTRO </a:t>
            </a:r>
          </a:p>
          <a:p>
            <a:pPr lvl="0"/>
            <a:endParaRPr lang="es-ES" sz="3200" b="1" dirty="0">
              <a:solidFill>
                <a:srgbClr val="1155CC"/>
              </a:solidFill>
              <a:latin typeface="Montserrat"/>
              <a:cs typeface="Montserrat"/>
            </a:endParaRPr>
          </a:p>
          <a:p>
            <a:pPr lvl="0" algn="just">
              <a:tabLst>
                <a:tab pos="457200" algn="l"/>
              </a:tabLst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Acto delictivo que priva de la libertad a una persona y exige dinero o toma decisiones a cambio del respeto a la vida y la devolución del retenido. Puede tener fines extorsivos (económicos, terroristas, políticos) o mixtos. </a:t>
            </a:r>
          </a:p>
          <a:p>
            <a:pPr lvl="0" algn="just">
              <a:tabLst>
                <a:tab pos="457200" algn="l"/>
              </a:tabLst>
            </a:pPr>
            <a:endParaRPr lang="es-ES" sz="2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 algn="just">
              <a:tabLst>
                <a:tab pos="457200" algn="l"/>
              </a:tabLst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Las personas que lo cometen han estudiado profundamente a la victima. Es cometido generalmente por grupos muy bien organizados, porque requiere planeación, inversión y logística.</a:t>
            </a:r>
          </a:p>
        </p:txBody>
      </p:sp>
    </p:spTree>
    <p:extLst>
      <p:ext uri="{BB962C8B-B14F-4D97-AF65-F5344CB8AC3E}">
        <p14:creationId xmlns:p14="http://schemas.microsoft.com/office/powerpoint/2010/main" val="28727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1567" y="2393606"/>
            <a:ext cx="4129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PREVINIENDO RIESGOS S.A.S. </a:t>
            </a:r>
            <a:r>
              <a:rPr lang="es-ES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Los invita a tener los cuidados pertinentes para el control de peligro publico.</a:t>
            </a:r>
            <a:endParaRPr lang="es-ES" sz="2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11091" y="1957534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Situaciones o actos sospechosos que nos pueden estar alertando de que estamos en situación de riesgo:</a:t>
            </a:r>
          </a:p>
          <a:p>
            <a:pPr algn="just"/>
            <a:endParaRPr lang="es-ES" sz="28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 carro inusual abandonado en la vía pública.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Una calle o vía  sola.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Señales de transito improvisadas.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 vehículo que nos adelanta, con exceso velocidad.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Una amenaza de paro armado en determinada zona.</a:t>
            </a:r>
          </a:p>
        </p:txBody>
      </p:sp>
    </p:spTree>
    <p:extLst>
      <p:ext uri="{BB962C8B-B14F-4D97-AF65-F5344CB8AC3E}">
        <p14:creationId xmlns:p14="http://schemas.microsoft.com/office/powerpoint/2010/main" val="29751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9092" y="1880987"/>
            <a:ext cx="96981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</a:t>
            </a:r>
            <a:r>
              <a:rPr lang="es-ES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eñales </a:t>
            </a:r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que </a:t>
            </a:r>
            <a:r>
              <a:rPr lang="es-ES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alertan </a:t>
            </a:r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que algo puede pasar ( importante que el trabajador tenga información previa del sitio que vamos a visitar  donde va a permanecer):</a:t>
            </a:r>
          </a:p>
          <a:p>
            <a:pPr lvl="0"/>
            <a:endParaRPr lang="es-ES" dirty="0"/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Bajar el perfil (quitarse los accesorios, evitar sacar el celular…)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Aplicar todas las medidas de seguridad que tenemos a la mano (subir el vidrio del carro, poner los seguros…).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Mantener el sentido de observación.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cs typeface="Montserrat"/>
              </a:rPr>
              <a:t>Evitar dar más información de la necesaria (teléfono, filas de banco, rutas, clase mercancía que se transporta…). </a:t>
            </a:r>
            <a:endParaRPr lang="es-CO" sz="20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Tener presente que el perfil de los delincuentes ha cambiado, hoy se les puede ver bien vestidos; utilizan a mujeres bonitas, ancianos y niños; y se visten de trabajadores públicos, entre otras estrategias.</a:t>
            </a:r>
          </a:p>
        </p:txBody>
      </p:sp>
    </p:spTree>
    <p:extLst>
      <p:ext uri="{BB962C8B-B14F-4D97-AF65-F5344CB8AC3E}">
        <p14:creationId xmlns:p14="http://schemas.microsoft.com/office/powerpoint/2010/main" val="28527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7637" y="2088805"/>
            <a:ext cx="96981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¿Cómo proceder en caso de ser víctimas de una situación de violencia? </a:t>
            </a:r>
          </a:p>
          <a:p>
            <a:pPr lvl="0"/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Conservar la calma. 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Informarle a los delincuentes todos los movimientos que vamos a realizar (me voy a quitar el cinturón de seguridad, voy a sacar el celular…) 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Abstenerse de mirar al victimario a los ojos, es posible que piense que lo estamos retando. Lo mejor es mirarlo a la altura de los hombros. 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Hacerle sentir al atracador que él tiene el control.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Intentar identificar señales en el cuerpo del agresor que puedan servir para la investigación (cicatrices, lunares, tatuajes, piercing…) </a:t>
            </a:r>
          </a:p>
        </p:txBody>
      </p:sp>
    </p:spTree>
    <p:extLst>
      <p:ext uri="{BB962C8B-B14F-4D97-AF65-F5344CB8AC3E}">
        <p14:creationId xmlns:p14="http://schemas.microsoft.com/office/powerpoint/2010/main" val="3650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9092" y="1880987"/>
            <a:ext cx="96981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¿</a:t>
            </a:r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Cómo proceder después de ser víctima </a:t>
            </a:r>
            <a:r>
              <a:rPr lang="es-ES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 Peligro Público</a:t>
            </a:r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?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Tomarse un tiempo para tranquilizarse.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Ganar en confianza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Analizar las causas e incorporar hábitos de vida que nos protejan contra situaciones similares en el futuro.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Algunas corrientes psicológicas recomiendan además hacer uso de la resiliencia, capacidad de aprender de los momentos adversos para volver al estado normal, acudiendo a la autoestima. </a:t>
            </a:r>
            <a:endParaRPr lang="es-ES" sz="2000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Interponer la respectiva denuncia ante autoridad </a:t>
            </a:r>
            <a:r>
              <a:rPr lang="es-ES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competente.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Si la situación ocurrió en  la ejecución de sus tareas laborales, informar para realizar  el respectivo reporte a la </a:t>
            </a:r>
            <a:r>
              <a:rPr lang="es-ES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ARL.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3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47164" y="2189018"/>
            <a:ext cx="2632364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747164" y="2160610"/>
            <a:ext cx="306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/>
                <a:cs typeface="Montserrat"/>
              </a:rPr>
              <a:t>Carrera 7ª No. 19 – 48 Piso 10 </a:t>
            </a:r>
          </a:p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/>
                <a:cs typeface="Montserrat"/>
              </a:rPr>
              <a:t>Edificio Banco Popular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9916" y="2360515"/>
            <a:ext cx="9967912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INTRODUCCION AL PELIGRO PUBLICO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CONCEPTO DE PELIGRO Y DE RIESGO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CONCEPTO DE PELIGRO, RIESGO Y PELIGRO </a:t>
            </a: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    </a:t>
            </a: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PÚBLICO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CLASIFICACIÓN DEL PELIGRO PUBLICO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Delincuencia Común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Delincuencia organizada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Terrorismo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Atraco y </a:t>
            </a: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</a:t>
            </a: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aponazo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Suministro de </a:t>
            </a: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</a:t>
            </a: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scopolamina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Extorsión y </a:t>
            </a: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B</a:t>
            </a: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oleteo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Secuestro</a:t>
            </a: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3033776" y="1743195"/>
            <a:ext cx="5530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ESTRUCTURA DE LA CAPACITACION </a:t>
            </a:r>
            <a:endParaRPr lang="es-ES" sz="28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SITUACIONES O ACTOS SOSPECHOSOS QUE NOS PUEDEN ESTAR ALERTANDO DE QUE ESTAMOS EN SITUACIÓN DE RIESGO.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SEÑALES QUE NOS ESTÁN ALERTANDO DE QUE ALGO PUEDE PASAR.</a:t>
            </a:r>
          </a:p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>
                <a:solidFill>
                  <a:schemeClr val="tx1"/>
                </a:solidFill>
                <a:latin typeface="Montserrat"/>
                <a:cs typeface="Montserrat"/>
              </a:rPr>
              <a:t>CÓMO PROCEDER </a:t>
            </a:r>
            <a:r>
              <a:rPr lang="es-ES" sz="1800" dirty="0" smtClean="0">
                <a:solidFill>
                  <a:schemeClr val="tx1"/>
                </a:solidFill>
                <a:latin typeface="Montserrat"/>
                <a:cs typeface="Montserrat"/>
              </a:rPr>
              <a:t>EN CASO DE SER VÍCTIMAS</a:t>
            </a:r>
            <a:r>
              <a:rPr lang="es-ES" sz="1800" b="1" dirty="0" smtClean="0">
                <a:solidFill>
                  <a:srgbClr val="FF0000"/>
                </a:solidFill>
                <a:latin typeface="Montserrat"/>
                <a:cs typeface="Montserrat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Montserrat"/>
                <a:cs typeface="Montserrat"/>
              </a:rPr>
              <a:t>DE UNA SITUACIÓN DE VIOLENCIA.</a:t>
            </a:r>
          </a:p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CÓMO PROCEDER DESPUÉS DE SER VÍCTIMA DE RIESGO PÚBLICO.</a:t>
            </a: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63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94547" y="1538867"/>
            <a:ext cx="9799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INTRODUCCION AL PELIGRO PUBLICO </a:t>
            </a:r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/>
            <a:endParaRPr lang="es-ES" sz="24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solidFill>
                  <a:srgbClr val="3B383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trabajadores durante sus ocupaciones permanecen expuestos a  situaciones de peligro, especialmente en vías y  lugares públicos.</a:t>
            </a:r>
          </a:p>
          <a:p>
            <a:pPr algn="just"/>
            <a:endParaRPr lang="es-ES" sz="24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solidFill>
                  <a:srgbClr val="3B383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importante que los trabajadores reconozcan cuáles son los peligros a los que pueden verse expuestos y cuáles son las pautas de comportamiento a seguir para controlarlos.</a:t>
            </a:r>
            <a:endParaRPr lang="es-E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6351" y="2007410"/>
            <a:ext cx="9753600" cy="468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PELIGRO:</a:t>
            </a:r>
            <a:r>
              <a:rPr lang="es-ES" sz="28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  </a:t>
            </a: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 un elemento, fenómeno o acción humana con POTENCIAL de afectar negativamente un recurso.</a:t>
            </a:r>
          </a:p>
          <a:p>
            <a:pPr algn="just">
              <a:tabLst>
                <a:tab pos="457200" algn="l"/>
              </a:tabLst>
            </a:pPr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 algn="just">
              <a:tabLst>
                <a:tab pos="457200" algn="l"/>
              </a:tabLst>
            </a:pPr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RIESGO:</a:t>
            </a:r>
            <a:r>
              <a:rPr lang="es-ES" sz="28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Combinación de </a:t>
            </a: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Probabilidad de ocurrencia de un </a:t>
            </a:r>
            <a:r>
              <a:rPr lang="es-ES" sz="24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siniestro y su severidad.</a:t>
            </a:r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 algn="just">
              <a:tabLst>
                <a:tab pos="457200" algn="l"/>
              </a:tabLst>
            </a:pPr>
            <a:endParaRPr lang="es-ES" sz="2800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algn="just">
              <a:tabLst>
                <a:tab pos="457200" algn="l"/>
              </a:tabLst>
            </a:pPr>
            <a:r>
              <a:rPr lang="es-ES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PELIGRO PÚBLICO</a:t>
            </a:r>
            <a:r>
              <a:rPr lang="es-ES" sz="28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:  </a:t>
            </a:r>
            <a:r>
              <a:rPr lang="es-ES" sz="24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Son todos aquellos aspectos que se viven en espacios públicos y que pueden poner en riesgo la vida y la integridad física de las personas. </a:t>
            </a: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endParaRPr lang="es-ES" sz="2800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endParaRPr lang="es-ES" dirty="0"/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1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2111" y="1870250"/>
            <a:ext cx="9753600" cy="436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CLASIFICACION</a:t>
            </a:r>
          </a:p>
          <a:p>
            <a:pPr algn="ctr">
              <a:tabLst>
                <a:tab pos="457200" algn="l"/>
              </a:tabLst>
            </a:pPr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DELINCUENCIA COMÚN</a:t>
            </a:r>
            <a:r>
              <a:rPr lang="es-ES" dirty="0"/>
              <a:t>: </a:t>
            </a:r>
          </a:p>
          <a:p>
            <a:pPr lvl="0"/>
            <a:endParaRPr lang="es-ES" dirty="0"/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Acción en pequeños grupos.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Atracos a personas.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Atracos menores al comercio.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Venganzas.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Raponazos.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Estafas menores.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objetivo es obtener resultados de poca cuantía.</a:t>
            </a:r>
            <a:endParaRPr lang="es-ES" sz="24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3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913" y="1707372"/>
            <a:ext cx="105870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DELINCUENCIA ORGANIZADA</a:t>
            </a:r>
          </a:p>
          <a:p>
            <a:pPr lvl="0"/>
            <a:endParaRPr lang="es-E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Actos planeados.</a:t>
            </a:r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Acción en grupos mas grandes y mejor organizados.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objetivo es la obtención de resultados económicos de mayor cuantía.</a:t>
            </a:r>
          </a:p>
          <a:p>
            <a:pPr lvl="0"/>
            <a:endParaRPr lang="es-ES" sz="2800" dirty="0"/>
          </a:p>
          <a:p>
            <a:pPr lvl="0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TERRORISMO</a:t>
            </a:r>
          </a:p>
          <a:p>
            <a:pPr lvl="0"/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Actos de origen político o ideológico. 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Acción en grupos organizados. Cuentan con fuerte respaldo económico.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Los actos son de gran escala, con resultados devastadores en victimas y daños a la propiedad.</a:t>
            </a:r>
          </a:p>
        </p:txBody>
      </p:sp>
    </p:spTree>
    <p:extLst>
      <p:ext uri="{BB962C8B-B14F-4D97-AF65-F5344CB8AC3E}">
        <p14:creationId xmlns:p14="http://schemas.microsoft.com/office/powerpoint/2010/main" val="86391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5813" y="2121709"/>
            <a:ext cx="105870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ATRACO :</a:t>
            </a:r>
          </a:p>
          <a:p>
            <a:pPr lvl="0"/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lvl="0" algn="just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instrumento utilizado para la  intimidación a la víctima es la violencia. El delincuente obtiene sus pertenencias, sin importar la hora del día. </a:t>
            </a:r>
          </a:p>
          <a:p>
            <a:pPr lvl="0"/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RAPONAZO: </a:t>
            </a: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utiliza la intimidación si no la sorpresa para obtener las pertenencias de la víctima. </a:t>
            </a:r>
          </a:p>
        </p:txBody>
      </p:sp>
    </p:spTree>
    <p:extLst>
      <p:ext uri="{BB962C8B-B14F-4D97-AF65-F5344CB8AC3E}">
        <p14:creationId xmlns:p14="http://schemas.microsoft.com/office/powerpoint/2010/main" val="365759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31273" y="1798249"/>
            <a:ext cx="1030778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SUMINISTRO DE ESCOPOLAMINA </a:t>
            </a:r>
          </a:p>
          <a:p>
            <a:pPr algn="ctr">
              <a:tabLst>
                <a:tab pos="457200" algn="l"/>
              </a:tabLst>
            </a:pP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algn="just"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 presenta en el trabajador la hipnosis química. Los delincuentes la mezclan con benzodiacepinas para neutralizar la agresividad que produce.</a:t>
            </a:r>
          </a:p>
          <a:p>
            <a:pPr algn="just">
              <a:tabLst>
                <a:tab pos="457200" algn="l"/>
              </a:tabLst>
            </a:pP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just"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Bajo los efectos de esta droga, el delincuente puede hacer que la victima “obedezca” todos sus deseos. La victima pierde la voluntad y es capaz de ceder a cualquier cosa, desde entregar dinero, joyas, llaves del vehículo, entregar información. </a:t>
            </a:r>
            <a:r>
              <a:rPr lang="es-ES" sz="2000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Etc</a:t>
            </a: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, hasta aceptar una relación sexual.</a:t>
            </a:r>
          </a:p>
          <a:p>
            <a:pPr algn="just">
              <a:tabLst>
                <a:tab pos="457200" algn="l"/>
              </a:tabLst>
            </a:pP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just"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 victima es abordada con la aparente intención de hacer amistad, luego es invitada a tomar o comer algo. Este es el momento que el delincuente aprovecha para dar la sustancia a la victima.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1784" y="1839423"/>
            <a:ext cx="106402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3200" b="1" dirty="0">
              <a:solidFill>
                <a:srgbClr val="1155CC"/>
              </a:solidFill>
              <a:latin typeface="Montserrat"/>
              <a:cs typeface="Montserrat"/>
            </a:endParaRPr>
          </a:p>
          <a:p>
            <a:pPr lvl="0"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LA EXTORSIÓN </a:t>
            </a: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 obtener provecho ilícito por medio de amenazas ciertas o falsas. Obliga a la victima a hacer o dejar de hacer algo so pena de “castigarla”. La mayoría de las veces el beneficio es económico. Sin embargo, también se dan los casos de carácter laboral, psicológico o político.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algn="just"/>
            <a:r>
              <a:rPr lang="es-ES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EL BOLETEO </a:t>
            </a:r>
            <a:r>
              <a:rPr lang="es-ES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 </a:t>
            </a: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 “impuesto” clandestino que se cobra a cambio </a:t>
            </a:r>
            <a:r>
              <a:rPr lang="es-ES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 una ilícita tranquilidad </a:t>
            </a: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y protección de la victima. Generalmente esta asociado a Delincuencia organizada o grupos subversivos. Ejemplo: Varios comerciantes de un prospero sector deben pagar para que a sus negocios “no les vaya a pasar nada”.</a:t>
            </a:r>
          </a:p>
        </p:txBody>
      </p:sp>
    </p:spTree>
    <p:extLst>
      <p:ext uri="{BB962C8B-B14F-4D97-AF65-F5344CB8AC3E}">
        <p14:creationId xmlns:p14="http://schemas.microsoft.com/office/powerpoint/2010/main" val="212050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17666</TotalTime>
  <Words>1079</Words>
  <Application>Microsoft Office PowerPoint</Application>
  <PresentationFormat>Panorámica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Century Gothic</vt:lpstr>
      <vt:lpstr>Times New Roman</vt:lpstr>
      <vt:lpstr>Helvetica</vt:lpstr>
      <vt:lpstr>Courier New</vt:lpstr>
      <vt:lpstr>Symbol</vt:lpstr>
      <vt:lpstr>Wingdings</vt:lpstr>
      <vt:lpstr>Calibri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Angelita</dc:creator>
  <cp:lastModifiedBy>Enrique Vasquez Diaz</cp:lastModifiedBy>
  <cp:revision>42</cp:revision>
  <dcterms:modified xsi:type="dcterms:W3CDTF">2020-04-01T16:36:04Z</dcterms:modified>
</cp:coreProperties>
</file>