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84" r:id="rId17"/>
    <p:sldId id="285" r:id="rId18"/>
    <p:sldId id="286" r:id="rId19"/>
    <p:sldId id="287" r:id="rId20"/>
    <p:sldId id="279" r:id="rId21"/>
    <p:sldId id="289" r:id="rId22"/>
    <p:sldId id="280" r:id="rId23"/>
    <p:sldId id="281" r:id="rId24"/>
    <p:sldId id="290" r:id="rId25"/>
    <p:sldId id="291" r:id="rId26"/>
    <p:sldId id="294" r:id="rId27"/>
    <p:sldId id="295" r:id="rId28"/>
    <p:sldId id="296" r:id="rId29"/>
    <p:sldId id="297" r:id="rId30"/>
    <p:sldId id="298" r:id="rId31"/>
    <p:sldId id="292" r:id="rId32"/>
    <p:sldId id="293" r:id="rId33"/>
    <p:sldId id="283" r:id="rId34"/>
    <p:sldId id="260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Century" panose="02040604050505020304" pitchFamily="18" charset="0"/>
      <p:regular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900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0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13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52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389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98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873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61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34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55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6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13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6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674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999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531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27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667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82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731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70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664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83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53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43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4047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793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908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56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02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8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16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12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45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12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5673" y="2036763"/>
            <a:ext cx="9144000" cy="171573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PRIMEROS AUXILIOS</a:t>
            </a:r>
          </a:p>
        </p:txBody>
      </p:sp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385522F3-8F4B-D840-9467-12AE2BA2CFC7}"/>
              </a:ext>
            </a:extLst>
          </p:cNvPr>
          <p:cNvSpPr txBox="1"/>
          <p:nvPr/>
        </p:nvSpPr>
        <p:spPr>
          <a:xfrm>
            <a:off x="3781931" y="4249381"/>
            <a:ext cx="4628137" cy="7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ABRIL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</a:p>
        </p:txBody>
      </p:sp>
      <p:sp>
        <p:nvSpPr>
          <p:cNvPr id="4" name="Google Shape;90;p13"/>
          <p:cNvSpPr txBox="1"/>
          <p:nvPr/>
        </p:nvSpPr>
        <p:spPr>
          <a:xfrm>
            <a:off x="522160" y="503775"/>
            <a:ext cx="137522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ABRIL </a:t>
            </a: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 11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3201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9939" y="1904484"/>
            <a:ext cx="11277600" cy="1446662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ACTUACIÓN GENERAL ANTE UNA SITUACIÓN DE </a:t>
            </a: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EMERGENCIA</a:t>
            </a:r>
            <a:b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SECUENCIAS </a:t>
            </a: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 SISTEMA P A 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983879" y="3351146"/>
            <a:ext cx="10549720" cy="2405418"/>
          </a:xfrm>
        </p:spPr>
        <p:txBody>
          <a:bodyPr/>
          <a:lstStyle/>
          <a:p>
            <a:pPr marL="0" indent="0"/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PROTEGER: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Después de cada accidente puede persistir el peligro que lo originó.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Necesitamos hacer seguro el lugar, tanto para el accidentado como para nosotros.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hubiera algún peligro, aléjelo de usted y del accidentado.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De no ser posible aleje al accidentado del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peligro.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6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228300"/>
            <a:ext cx="9144000" cy="1105467"/>
          </a:xfrm>
        </p:spPr>
        <p:txBody>
          <a:bodyPr/>
          <a:lstStyle/>
          <a:p>
            <a:pPr>
              <a:spcBef>
                <a:spcPts val="1000"/>
              </a:spcBef>
              <a:buSzPts val="24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SECUENCIAS DEL SISTEMA P A S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37310" y="2552131"/>
            <a:ext cx="10806546" cy="2705669"/>
          </a:xfrm>
        </p:spPr>
        <p:txBody>
          <a:bodyPr/>
          <a:lstStyle/>
          <a:p>
            <a:pPr marL="0" indent="0"/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AVISAR: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Dar aviso a los sistemas de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emergencia. 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Identificándose </a:t>
            </a: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(nombre y teléfono)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Informar  Dirección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exacta.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Número de personas accidentadas, Tipo de víctimas y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lesiones.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Peligros </a:t>
            </a: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que pueden empeorar la situación. 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Comprobar  No colgar el teléfono sin estar seguros que el mensaje se ha recibido.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Hacer </a:t>
            </a: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que la persona que ha recibido el mensaje, lo repita. SECUENCIA DEL SISTEMA P A S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 algn="l"/>
            <a:endParaRPr lang="es-CO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9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491536"/>
            <a:ext cx="9144000" cy="1105467"/>
          </a:xfrm>
        </p:spPr>
        <p:txBody>
          <a:bodyPr/>
          <a:lstStyle/>
          <a:p>
            <a:pPr>
              <a:spcBef>
                <a:spcPts val="1000"/>
              </a:spcBef>
              <a:buSzPts val="24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SECUENCIAS DEL SISTEMA P A 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3564" y="2811233"/>
            <a:ext cx="10861964" cy="2524835"/>
          </a:xfrm>
        </p:spPr>
        <p:txBody>
          <a:bodyPr/>
          <a:lstStyle/>
          <a:p>
            <a:pPr marL="0" indent="0"/>
            <a:r>
              <a:rPr lang="es-CO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SOCORRER: </a:t>
            </a:r>
            <a:endParaRPr lang="es-CO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Mantener la calma y tranquilizar a la víctima.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mover al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accidentado.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Exploración primaria de los signos vitales.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798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228300"/>
            <a:ext cx="9144000" cy="1105467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EVALUACION PRIMARIA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90255" y="2732965"/>
            <a:ext cx="10861964" cy="25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Comprobar el estado de conciencia.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Comprobar respiración.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Comprobar el pulso.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cs typeface="Montserrat"/>
              </a:rPr>
              <a:t>Localizar posibles hemorragias.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572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30036" y="1458446"/>
            <a:ext cx="9144000" cy="1883391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EXPLORACION DE LA </a:t>
            </a: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RESPIRACION</a:t>
            </a:r>
            <a:b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endParaRPr lang="es-CO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30036" y="3064746"/>
            <a:ext cx="9617122" cy="2460009"/>
          </a:xfrm>
        </p:spPr>
        <p:txBody>
          <a:bodyPr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VER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movimientos torácicos.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OÍR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respiración del lesionado.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SENTIR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aliento en la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mejilla.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85480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037229"/>
            <a:ext cx="9144000" cy="1883391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EXPLORACION DEL FUNCIONAMIENTO </a:t>
            </a: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CARDIACO</a:t>
            </a:r>
            <a:b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endParaRPr lang="es-CO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87439" y="3130300"/>
            <a:ext cx="9617122" cy="1469409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pulso se explora siempre en la arteria carótida.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Debemos observar si el pulso es rítmico, regular, frecuencia,</a:t>
            </a:r>
          </a:p>
          <a:p>
            <a:pPr marL="0" indent="0"/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3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037229"/>
            <a:ext cx="9144000" cy="1883391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RECOMENDACIONES PARA TOMAR EL PULSO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1769" y="3045309"/>
            <a:ext cx="10775321" cy="2606723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Palpar la arteria con los dedos índice y medio.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palpar con el dedo pulgar, porque el pulso de este dedo es más perceptible y confunde el suyo.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ejercer presión excesiva, porque no se percibe adecuadamente.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Controlar el pulso en un minuto en un reloj de segundero.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Registrar las cifras para verificar los cambios.</a:t>
            </a:r>
          </a:p>
          <a:p>
            <a:pPr algn="l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08880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181" y="1458292"/>
            <a:ext cx="10515600" cy="1077972"/>
          </a:xfrm>
        </p:spPr>
        <p:txBody>
          <a:bodyPr/>
          <a:lstStyle/>
          <a:p>
            <a:pPr algn="ctr">
              <a:buSzPts val="6000"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POSICIONES </a:t>
            </a: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SEGURIDAD</a:t>
            </a:r>
            <a:b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endParaRPr lang="es-CO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37854" y="3460954"/>
            <a:ext cx="10654146" cy="2071052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DECÚBITO </a:t>
            </a: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SUPINO:</a:t>
            </a: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  </a:t>
            </a:r>
            <a:endParaRPr lang="es-CO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Posible lesión de columna 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Posible lesión de extremidades inferiores</a:t>
            </a:r>
          </a:p>
          <a:p>
            <a:pPr>
              <a:buFont typeface="Courier New" panose="02070309020205020404" pitchFamily="49" charset="0"/>
              <a:buChar char="o"/>
            </a:pPr>
            <a:endParaRPr lang="es-CO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37854" y="2246504"/>
            <a:ext cx="8153401" cy="94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POSICIONES DE ESPERA</a:t>
            </a:r>
            <a:endParaRPr lang="es-CO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9449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20018"/>
            <a:ext cx="10515600" cy="1255857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POSICIONES DE ESPERA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44781" y="2780841"/>
            <a:ext cx="10106892" cy="2336452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TRENDELEMBURG</a:t>
            </a:r>
          </a:p>
          <a:p>
            <a:pPr marL="0" indent="0">
              <a:spcBef>
                <a:spcPts val="0"/>
              </a:spcBef>
              <a:buSzPts val="6000"/>
              <a:buNone/>
            </a:pPr>
            <a:endParaRPr lang="es-CO" b="1" dirty="0">
              <a:solidFill>
                <a:srgbClr val="1155CC"/>
              </a:solidFill>
              <a:latin typeface="Montserrat"/>
              <a:cs typeface="Montserrat"/>
            </a:endParaRP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Shock 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Hemorragias internas 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Mareos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328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164" y="1506164"/>
            <a:ext cx="10515600" cy="1269711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POSICIONES DE ESPERA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89860" y="2615618"/>
            <a:ext cx="6858103" cy="1338925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PIERNAS FLEXIONADAS</a:t>
            </a: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 </a:t>
            </a:r>
            <a:endParaRPr lang="es-CO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Lesiones en </a:t>
            </a:r>
            <a:r>
              <a:rPr lang="es-CO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abdomen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endParaRPr lang="es-CO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SEMISENTADO </a:t>
            </a:r>
          </a:p>
          <a:p>
            <a:pPr marL="0" indent="0">
              <a:spcBef>
                <a:spcPts val="0"/>
              </a:spcBef>
              <a:buSzPts val="6000"/>
              <a:buNone/>
            </a:pPr>
            <a:endParaRPr lang="es-CO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Lesiones en tórax 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Problemas respiratorios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endParaRPr lang="es-CO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2776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09109" y="1843482"/>
            <a:ext cx="9456761" cy="532262"/>
          </a:xfrm>
        </p:spPr>
        <p:txBody>
          <a:bodyPr/>
          <a:lstStyle/>
          <a:p>
            <a:pPr algn="ctr">
              <a:lnSpc>
                <a:spcPct val="100000"/>
              </a:lnSpc>
              <a:buClr>
                <a:srgbClr val="000000"/>
              </a:buClr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Arial"/>
              </a:rPr>
              <a:t>PRIMEROS AUXILIOS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idx="1"/>
          </p:nvPr>
        </p:nvSpPr>
        <p:spPr>
          <a:xfrm>
            <a:off x="1371081" y="2638361"/>
            <a:ext cx="9732818" cy="3829548"/>
          </a:xfrm>
        </p:spPr>
        <p:txBody>
          <a:bodyPr/>
          <a:lstStyle/>
          <a:p>
            <a:pPr marL="11430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Son los cuidados inmediatos, adecuados y provisionales prestados a las personas accidentadas o con enfermedades de aparición súbita antes de ser atendidos en un centro </a:t>
            </a:r>
            <a:r>
              <a:rPr lang="es-CO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asistencial.</a:t>
            </a:r>
            <a:endParaRPr lang="es-CO" sz="3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429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731818" y="1677785"/>
            <a:ext cx="9144000" cy="983528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RECONOCIMIENTO DE SIGNOS VITALES Y RCP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89708" y="1850707"/>
            <a:ext cx="8582891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s-CO" sz="3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es-CO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s-CO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CONCIENCIA </a:t>
            </a:r>
          </a:p>
          <a:p>
            <a:pPr marL="0" indent="0" algn="l"/>
            <a:r>
              <a:rPr lang="es-CO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RESPIRACION</a:t>
            </a: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373581" y="2935085"/>
            <a:ext cx="8305800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Abrir vías respiratorias, espalda y brazos rectos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Arrodillarse al lado de la victimas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Compresión, Relajación  </a:t>
            </a:r>
          </a:p>
          <a:p>
            <a:pPr algn="l"/>
            <a:endParaRPr lang="es-CO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640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8950"/>
          </a:xfrm>
        </p:spPr>
        <p:txBody>
          <a:bodyPr/>
          <a:lstStyle/>
          <a:p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MANIOBRA FRENTE -  </a:t>
            </a: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MENTON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87136" y="2907377"/>
            <a:ext cx="10217728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 una mano en la frente, flexionar hacia atrás.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otra mano en el mentón para levarlo suavemente.</a:t>
            </a:r>
          </a:p>
          <a:p>
            <a:pPr marL="0" indent="0" algn="just"/>
            <a:endParaRPr lang="es-CO" sz="2800" dirty="0">
              <a:latin typeface="Century Gothic" panose="020B0502020202020204" pitchFamily="34" charset="0"/>
            </a:endParaRPr>
          </a:p>
          <a:p>
            <a:pPr marL="0" indent="0" algn="l"/>
            <a:r>
              <a:rPr lang="es-CO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Permite alinear los ángulos de la boca, laringe y faringe.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s-CO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 algn="just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452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57745" y="1565709"/>
            <a:ext cx="9144000" cy="1066656"/>
          </a:xfrm>
        </p:spPr>
        <p:txBody>
          <a:bodyPr/>
          <a:lstStyle/>
          <a:p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REANIMACION CARDIOPULMONAR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66801" y="2632365"/>
            <a:ext cx="10141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O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Secuencia </a:t>
            </a: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Calibri"/>
              </a:rPr>
              <a:t>de actuación Consiste en proporcionar un soporte vital básico caracterizado por estos puntos: - Se realizan 30 compresiones. - Después de las compresiones, se realizan 2 insuflaciones de 1 segundo cada una. - La relación entre compresiones e insuflaciones es 30:2 (30 compresiones: 2 insuflaciones) a un ritmo de 100 compresiones por minuto.</a:t>
            </a:r>
          </a:p>
        </p:txBody>
      </p:sp>
    </p:spTree>
    <p:extLst>
      <p:ext uri="{BB962C8B-B14F-4D97-AF65-F5344CB8AC3E}">
        <p14:creationId xmlns:p14="http://schemas.microsoft.com/office/powerpoint/2010/main" val="121724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1237962"/>
            <a:ext cx="10515600" cy="1460500"/>
          </a:xfrm>
        </p:spPr>
        <p:txBody>
          <a:bodyPr/>
          <a:lstStyle/>
          <a:p>
            <a:pPr algn="ctr">
              <a:buSzPts val="60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OBSTRUCCION DE LA VIA AEREA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62000" y="1968212"/>
            <a:ext cx="9954491" cy="4351338"/>
          </a:xfrm>
        </p:spPr>
        <p:txBody>
          <a:bodyPr/>
          <a:lstStyle/>
          <a:p>
            <a:pPr algn="just"/>
            <a:endParaRPr lang="es-CO" sz="1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algn="just">
              <a:lnSpc>
                <a:spcPct val="15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Una obstrucción de la vía aérea impide que el oxígeno que hay en el aire que respiramos llegue a los pulmones y de aquí al cerebro. Por tanto, esta falta de oxígeno en el cerebro provocará una pérdida de la consciencia de la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persona.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CO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Esta obstrucción suele aparecer de forma brusca y está causada normalmente por las siguientes situaciones: - atragantamiento (COMPLETA O INCOMPLETA)-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ahogamiento.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5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524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3509" y="1612035"/>
            <a:ext cx="10515600" cy="1588366"/>
          </a:xfrm>
        </p:spPr>
        <p:txBody>
          <a:bodyPr/>
          <a:lstStyle/>
          <a:p>
            <a:pPr algn="ctr">
              <a:buSzPts val="60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OBSTRUCCION DE LA VIA AEREA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13509" y="2967084"/>
            <a:ext cx="5806105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Obstrucción de la vía aérea </a:t>
            </a:r>
          </a:p>
          <a:p>
            <a:pPr algn="l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LIGERA: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Victima Agitada con tos efectiva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Actuación: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dejar que tosa y vigilar (animar a que tosa).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O dar golpes en la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espalda. 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067344" y="3083743"/>
            <a:ext cx="4683887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Si esta consiente y acaba de ocurrir: </a:t>
            </a:r>
            <a:endParaRPr lang="es-CO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Anímese para que siga tosiendo con fuerza. 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NO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dar golpes en la espalda</a:t>
            </a: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883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2273" y="1282424"/>
            <a:ext cx="10515600" cy="1460500"/>
          </a:xfrm>
        </p:spPr>
        <p:txBody>
          <a:bodyPr/>
          <a:lstStyle/>
          <a:p>
            <a:pPr algn="ctr">
              <a:buSzPts val="60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OBSTRUCCION DE LA VIA AEREA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16528" y="2171989"/>
            <a:ext cx="3733800" cy="2746375"/>
          </a:xfrm>
        </p:spPr>
        <p:txBody>
          <a:bodyPr/>
          <a:lstStyle/>
          <a:p>
            <a:pPr marL="114300" indent="0">
              <a:buNone/>
            </a:pPr>
            <a:endParaRPr lang="es-CO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114300" indent="0"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MANIOBRA </a:t>
            </a: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HEIMLICH EN EL ADULTO </a:t>
            </a:r>
          </a:p>
          <a:p>
            <a:pPr marL="0" indent="0">
              <a:buNone/>
            </a:pPr>
            <a:endParaRPr lang="es-CO" b="1" dirty="0"/>
          </a:p>
          <a:p>
            <a:endParaRPr lang="es-CO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350328" y="2577112"/>
            <a:ext cx="6546273" cy="83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Colocar el puño justo encima del ombligo de la persona con el pulgar sobre el abdomen. 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CO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Cubrir el puño con la otra mano y presionar hacia arriba y hacia adentro con la fuerza suficiente para levantar la victima del suelo. 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978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199" y="1512306"/>
            <a:ext cx="10515600" cy="1176595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HEMORRAGIAS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8199" y="2429301"/>
            <a:ext cx="10025419" cy="3747662"/>
          </a:xfrm>
        </p:spPr>
        <p:txBody>
          <a:bodyPr/>
          <a:lstStyle/>
          <a:p>
            <a:pPr marL="0" indent="0" algn="just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Externas: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sangre sale a través de una herida en dirección al exterior del organismo de la persona</a:t>
            </a:r>
            <a:r>
              <a:rPr lang="es-CO" sz="14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O" sz="14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Internas: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este caso la hemorragia se produce en el interior del organismo y la sangre no sale al exterior, sino que se queda en el interior. Debido a sus características son las más graves porque no se puede visualizar la sangre que se pierde.</a:t>
            </a:r>
          </a:p>
          <a:p>
            <a:pPr marL="0" indent="0" algn="just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Exteriorizadas: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hemorragia se produce en el organismo, pero la sangre sale al exterior a través de un orificio natural como pueden ser las orejas o la nariz.</a:t>
            </a:r>
          </a:p>
          <a:p>
            <a:pPr marL="11430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3352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7257" y="1743548"/>
            <a:ext cx="10515600" cy="1258959"/>
          </a:xfrm>
        </p:spPr>
        <p:txBody>
          <a:bodyPr/>
          <a:lstStyle/>
          <a:p>
            <a:pPr algn="ctr"/>
            <a:r>
              <a:rPr lang="es-CO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HEMORRAGIAS</a:t>
            </a:r>
            <a:br>
              <a:rPr lang="es-CO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</a:br>
            <a:endParaRPr lang="es-CO" sz="32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88325" y="2756849"/>
            <a:ext cx="10669171" cy="298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SEGÚN EL VASO SANGUINEO LESIONADO</a:t>
            </a:r>
          </a:p>
          <a:p>
            <a:pPr marL="0" indent="0">
              <a:buFont typeface="Arial"/>
              <a:buNone/>
            </a:pPr>
            <a:endParaRPr lang="es-CO" b="1" dirty="0" smtClean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0" indent="0" algn="just"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ARTERIALES</a:t>
            </a: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: 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Color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rojo vivo (sangre oxigenada), sale a gran 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presión.</a:t>
            </a:r>
            <a:endParaRPr lang="es-CO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 algn="just">
              <a:buFont typeface="Arial"/>
              <a:buNone/>
            </a:pPr>
            <a:r>
              <a:rPr lang="es-CO" b="1" dirty="0" smtClean="0"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VENOSAS: 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Color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rojo violáceo (sangre de retorno), sale lenta y continuamente a menor presión. </a:t>
            </a:r>
          </a:p>
          <a:p>
            <a:pPr marL="0" indent="0" algn="just">
              <a:buFont typeface="Arial"/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CAPILARES: 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Color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rojo, sale desde pequeños puntitos continuamente</a:t>
            </a:r>
          </a:p>
          <a:p>
            <a:pPr marL="0" indent="0" algn="just">
              <a:buFont typeface="Arial"/>
              <a:buNone/>
            </a:pP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61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1782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LESIONES EN PARTES BLANDAS Y HERIDAS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68991" y="2825087"/>
            <a:ext cx="10577015" cy="294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Las heridas son las lesiones que presentan pérdida de la continuidad de la piel o de las mucosas como consecuencia de múltiples causas, pero la mayoría son causadas por traumatismos o desgarros de la piel</a:t>
            </a:r>
            <a:r>
              <a:rPr lang="es-CO" sz="2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 (</a:t>
            </a:r>
            <a:r>
              <a:rPr lang="es-CO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LEVES </a:t>
            </a:r>
            <a:r>
              <a:rPr lang="es-CO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y </a:t>
            </a:r>
            <a:r>
              <a:rPr lang="es-CO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GRAVES </a:t>
            </a:r>
            <a:r>
              <a:rPr lang="es-CO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). </a:t>
            </a:r>
            <a:endParaRPr lang="es-CO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es-CO" sz="2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</a:t>
            </a:r>
            <a:endParaRPr lang="es-CO" sz="2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CO" sz="2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8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1782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CONTUSIONES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015052" y="2470245"/>
            <a:ext cx="10161896" cy="372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Son lesiones por impacto sobre las partes blandas o tejido muscular, que no producen pérdida de continuidad de la piel.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PRIMER GRADO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Dolor, inflamación, color azulado</a:t>
            </a:r>
            <a:r>
              <a:rPr lang="es-CO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SEGUNDO GRADO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Dolor, inflamación y hematoma</a:t>
            </a:r>
            <a:r>
              <a:rPr lang="es-CO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TERCER GRADO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Dolor, inflamación y endurecimiento de la extremidad afectada, impotencia funcional.</a:t>
            </a:r>
          </a:p>
          <a:p>
            <a:endParaRPr lang="es-CO" sz="20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0" y="1978602"/>
            <a:ext cx="5157787" cy="3684588"/>
          </a:xfrm>
        </p:spPr>
        <p:txBody>
          <a:bodyPr/>
          <a:lstStyle/>
          <a:p>
            <a:pPr algn="ctr"/>
            <a:endParaRPr lang="es-CO" b="1" dirty="0" smtClean="0"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QUE ES EL </a:t>
            </a:r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ABCDE </a:t>
            </a: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 </a:t>
            </a:r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TRAUMA.</a:t>
            </a:r>
            <a:endParaRPr lang="es-CO" sz="4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4"/>
          </p:nvPr>
        </p:nvSpPr>
        <p:spPr>
          <a:xfrm>
            <a:off x="4939423" y="2332094"/>
            <a:ext cx="6920482" cy="2486283"/>
          </a:xfrm>
        </p:spPr>
        <p:txBody>
          <a:bodyPr/>
          <a:lstStyle/>
          <a:p>
            <a:pPr marL="114300" indent="0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X: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dirty="0">
                <a:solidFill>
                  <a:schemeClr val="tx1"/>
                </a:solidFill>
                <a:latin typeface="Montserrat"/>
                <a:cs typeface="Montserrat"/>
              </a:rPr>
              <a:t>H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emorragia exanguinante.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114300" indent="0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A: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Vía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aérea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permeable.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114300" indent="0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C: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Circulación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y control de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hemorragias.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114300" indent="0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D: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Déficit neurológico.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114300" indent="0"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E: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xpansión </a:t>
            </a:r>
            <a:r>
              <a:rPr lang="es-CO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y control de </a:t>
            </a:r>
            <a:r>
              <a:rPr lang="es-CO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hipotermia.</a:t>
            </a:r>
            <a:endParaRPr lang="es-CO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89872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5179"/>
          </a:xfrm>
        </p:spPr>
        <p:txBody>
          <a:bodyPr/>
          <a:lstStyle/>
          <a:p>
            <a:pPr algn="ctr"/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QUEMADURAS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type="body" idx="1"/>
          </p:nvPr>
        </p:nvSpPr>
        <p:spPr>
          <a:xfrm>
            <a:off x="6096000" y="2256429"/>
            <a:ext cx="5777552" cy="3897787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s-CO" sz="2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CLASIFICACION </a:t>
            </a:r>
          </a:p>
          <a:p>
            <a:pPr marL="342900">
              <a:lnSpc>
                <a:spcPct val="12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Grado 1: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causan dolor y enrojecimiento.</a:t>
            </a:r>
          </a:p>
          <a:p>
            <a:pPr marL="342900">
              <a:lnSpc>
                <a:spcPct val="12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Grado 2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:Producen dolor moderado o intenso y ampollas.</a:t>
            </a:r>
          </a:p>
          <a:p>
            <a:pPr marL="342900">
              <a:lnSpc>
                <a:spcPct val="12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Grado 3: </a:t>
            </a: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causan dolor pero pueden producir necrosis celular con flictenas y eritema.</a:t>
            </a:r>
          </a:p>
          <a:p>
            <a:pPr marL="0" indent="0">
              <a:buNone/>
            </a:pPr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type="body" idx="1"/>
          </p:nvPr>
        </p:nvSpPr>
        <p:spPr>
          <a:xfrm>
            <a:off x="515202" y="2256429"/>
            <a:ext cx="5061046" cy="389778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AGENTES CAUSANTES DE </a:t>
            </a: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QUEMADURAS: </a:t>
            </a:r>
            <a:endParaRPr lang="es-CO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>
              <a:lnSpc>
                <a:spcPct val="11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Térmicos :Calor o frío</a:t>
            </a:r>
          </a:p>
          <a:p>
            <a:pPr marL="342900">
              <a:lnSpc>
                <a:spcPct val="11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Eléctricos: Electricidad doméstica, </a:t>
            </a:r>
          </a:p>
          <a:p>
            <a:pPr marL="342900">
              <a:lnSpc>
                <a:spcPct val="11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Radiantes: Sol, rayos X.</a:t>
            </a:r>
          </a:p>
          <a:p>
            <a:pPr marL="342900">
              <a:lnSpc>
                <a:spcPct val="11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Agentes químicos: Ácidos</a:t>
            </a:r>
          </a:p>
          <a:p>
            <a:pPr marL="0" indent="0">
              <a:buNone/>
            </a:pPr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70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83293"/>
          </a:xfrm>
        </p:spPr>
        <p:txBody>
          <a:bodyPr/>
          <a:lstStyle/>
          <a:p>
            <a:pPr algn="ctr">
              <a:buSzPts val="60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MANIOBRA DE HEIMLICH EN NIÑOS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95424" y="3319517"/>
            <a:ext cx="4675055" cy="1709683"/>
          </a:xfrm>
        </p:spPr>
        <p:txBody>
          <a:bodyPr/>
          <a:lstStyle/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5 palmadas inter-escapulares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5 compresiones torácicas </a:t>
            </a:r>
          </a:p>
          <a:p>
            <a:pPr marL="342900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5 compresiones abdominales</a:t>
            </a:r>
          </a:p>
        </p:txBody>
      </p:sp>
      <p:sp>
        <p:nvSpPr>
          <p:cNvPr id="5" name="Marcador de texto 3"/>
          <p:cNvSpPr>
            <a:spLocks noGrp="1"/>
          </p:cNvSpPr>
          <p:nvPr>
            <p:ph type="body" idx="1"/>
          </p:nvPr>
        </p:nvSpPr>
        <p:spPr>
          <a:xfrm>
            <a:off x="5752214" y="2899974"/>
            <a:ext cx="4855823" cy="3001681"/>
          </a:xfrm>
        </p:spPr>
        <p:txBody>
          <a:bodyPr/>
          <a:lstStyle/>
          <a:p>
            <a:pPr marL="342900" algn="just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Colocar un puño sobre el ombligo del niño con  el lado del pulgar hacia el abdomen.</a:t>
            </a:r>
          </a:p>
          <a:p>
            <a:pPr marL="342900" algn="just">
              <a:buSzPts val="2400"/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aplicar tanta presión como para hacer que los pies del niño se levante del suelo. </a:t>
            </a:r>
          </a:p>
        </p:txBody>
      </p:sp>
    </p:spTree>
    <p:extLst>
      <p:ext uri="{BB962C8B-B14F-4D97-AF65-F5344CB8AC3E}">
        <p14:creationId xmlns:p14="http://schemas.microsoft.com/office/powerpoint/2010/main" val="4062995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147"/>
          </a:xfrm>
        </p:spPr>
        <p:txBody>
          <a:bodyPr/>
          <a:lstStyle/>
          <a:p>
            <a:pPr algn="ctr">
              <a:buSzPts val="60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MANIOBRA DE HEIMLICH EN LACTANTES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3216122"/>
            <a:ext cx="3953301" cy="1664392"/>
          </a:xfrm>
        </p:spPr>
        <p:txBody>
          <a:bodyPr/>
          <a:lstStyle/>
          <a:p>
            <a:pPr indent="-457200"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5 palmadas espalda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s-CO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5 compresiones torácicas </a:t>
            </a:r>
          </a:p>
          <a:p>
            <a:pPr marL="0" indent="0">
              <a:buNone/>
            </a:pPr>
            <a:endParaRPr lang="es-CO" b="1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idx="1"/>
          </p:nvPr>
        </p:nvSpPr>
        <p:spPr>
          <a:xfrm>
            <a:off x="4791501" y="2992839"/>
            <a:ext cx="6600650" cy="3001681"/>
          </a:xfrm>
        </p:spPr>
        <p:txBody>
          <a:bodyPr/>
          <a:lstStyle/>
          <a:p>
            <a:pPr indent="-457200" algn="just">
              <a:buFont typeface="Courier New" panose="02070309020205020404" pitchFamily="49" charset="0"/>
              <a:buChar char="o"/>
            </a:pP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Retirar el objeto con el dedo únicamente si la persona lo puede ver. </a:t>
            </a:r>
          </a:p>
          <a:p>
            <a:pPr indent="-457200" algn="just">
              <a:buFont typeface="Courier New" panose="02070309020205020404" pitchFamily="49" charset="0"/>
              <a:buChar char="o"/>
            </a:pP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Colocar el bebe boca abajo a lo largo del antebrazo y darle cinco golpes fuertes y rápidos en la espalda con el talón de la mano. </a:t>
            </a:r>
          </a:p>
          <a:p>
            <a:pPr indent="-457200" algn="just">
              <a:buFont typeface="Courier New" panose="02070309020205020404" pitchFamily="49" charset="0"/>
              <a:buChar char="o"/>
            </a:pPr>
            <a:r>
              <a:rPr lang="es-CO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Colocar dos dedos e la mitad del esternón del bebe y dar cinco compresiones rápidas hacia abajo.</a:t>
            </a:r>
          </a:p>
        </p:txBody>
      </p:sp>
    </p:spTree>
    <p:extLst>
      <p:ext uri="{BB962C8B-B14F-4D97-AF65-F5344CB8AC3E}">
        <p14:creationId xmlns:p14="http://schemas.microsoft.com/office/powerpoint/2010/main" val="227508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296537" y="2297374"/>
            <a:ext cx="9826388" cy="235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/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SEA UN HEROE, SALVE VIDAS </a:t>
            </a:r>
          </a:p>
          <a:p>
            <a:pPr marL="114300" indent="0"/>
            <a:endParaRPr lang="es-CO" sz="4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114300" indent="0"/>
            <a:r>
              <a:rPr lang="es-CO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Primeros auxilios para todos,  en todo lugar</a:t>
            </a:r>
            <a:endParaRPr lang="es-CO" sz="3200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0" indent="0"/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  <a:ea typeface="Montserrat"/>
                <a:cs typeface="Times New Roman" panose="02020603050405020304" pitchFamily="18" charset="0"/>
              </a:rPr>
              <a:t>Carrera 7ª No. 19 – 48 Piso 10 </a:t>
            </a:r>
          </a:p>
          <a:p>
            <a:pPr algn="just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  <a:ea typeface="Montserrat"/>
                <a:cs typeface="Times New Roman" panose="02020603050405020304" pitchFamily="18" charset="0"/>
              </a:rPr>
              <a:t>Edificio Banco Popular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34836" y="1274763"/>
            <a:ext cx="9144000" cy="141612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HEMORRAGIA EXANGUINANTE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426397" y="3047999"/>
            <a:ext cx="10266839" cy="2279073"/>
          </a:xfrm>
        </p:spPr>
        <p:txBody>
          <a:bodyPr/>
          <a:lstStyle/>
          <a:p>
            <a:pPr algn="l"/>
            <a:r>
              <a:rPr lang="es-CO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	</a:t>
            </a: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Son hemorragias que son graves y no paran, pueden causar muerte antes de 20 minutos.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753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42764" y="1302472"/>
            <a:ext cx="9144000" cy="141612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CADENA DE SUPERVIVENCIA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955343" y="2988860"/>
            <a:ext cx="9712657" cy="2268940"/>
          </a:xfrm>
        </p:spPr>
        <p:txBody>
          <a:bodyPr/>
          <a:lstStyle/>
          <a:p>
            <a:pPr algn="just"/>
            <a:r>
              <a:rPr lang="es-CO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	Son </a:t>
            </a: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aquellos pasos y acciones que hay que </a:t>
            </a:r>
            <a:r>
              <a:rPr lang="es-CO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seguir, en </a:t>
            </a: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orden determinado, para que la probabilidad de que una persona sobreviva sea la mayor posible.</a:t>
            </a:r>
          </a:p>
        </p:txBody>
      </p:sp>
    </p:spTree>
    <p:extLst>
      <p:ext uri="{BB962C8B-B14F-4D97-AF65-F5344CB8AC3E}">
        <p14:creationId xmlns:p14="http://schemas.microsoft.com/office/powerpoint/2010/main" val="34292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612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CADENA DE SUPERVIVENCIA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24000" y="3037247"/>
            <a:ext cx="9712657" cy="2719316"/>
          </a:xfrm>
        </p:spPr>
        <p:txBody>
          <a:bodyPr/>
          <a:lstStyle/>
          <a:p>
            <a:pPr indent="-457200" algn="l">
              <a:buFont typeface="Courier New" panose="02070309020205020404" pitchFamily="49" charset="0"/>
              <a:buChar char="o"/>
            </a:pP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Reconocer una situación de emergencia</a:t>
            </a:r>
          </a:p>
          <a:p>
            <a:pPr indent="-457200" algn="l">
              <a:buFont typeface="Courier New" panose="02070309020205020404" pitchFamily="49" charset="0"/>
              <a:buChar char="o"/>
            </a:pP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Evaluar su gravedad. </a:t>
            </a:r>
          </a:p>
          <a:p>
            <a:pPr indent="-457200" algn="l">
              <a:buFont typeface="Courier New" panose="02070309020205020404" pitchFamily="49" charset="0"/>
              <a:buChar char="o"/>
            </a:pPr>
            <a:r>
              <a:rPr lang="es-CO" sz="3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Dar </a:t>
            </a:r>
            <a:r>
              <a:rPr lang="es-CO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soporte inicial adecuado</a:t>
            </a:r>
          </a:p>
          <a:p>
            <a:pPr algn="l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673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612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PRIMEROS  AUXILIOS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52947" y="2569295"/>
            <a:ext cx="10474036" cy="2719316"/>
          </a:xfrm>
        </p:spPr>
        <p:txBody>
          <a:bodyPr/>
          <a:lstStyle/>
          <a:p>
            <a:pPr marL="0" indent="0"/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Están encaminados a:</a:t>
            </a:r>
          </a:p>
          <a:p>
            <a:pPr marL="0" indent="0"/>
            <a:endParaRPr lang="es-CO" b="1" dirty="0"/>
          </a:p>
          <a:p>
            <a:pPr indent="-457200" algn="l">
              <a:buFont typeface="Courier New" panose="02070309020205020404" pitchFamily="49" charset="0"/>
              <a:buChar char="o"/>
            </a:pPr>
            <a:r>
              <a:rPr lang="es-CO" b="1" dirty="0"/>
              <a:t> </a:t>
            </a: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LESIONES GRAVES: </a:t>
            </a: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</a:t>
            </a:r>
            <a:r>
              <a:rPr lang="es-CO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antener </a:t>
            </a: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vida hasta la llegada de personal sanitario calificado. </a:t>
            </a:r>
          </a:p>
          <a:p>
            <a:pPr indent="-457200" algn="l">
              <a:buFont typeface="Courier New" panose="02070309020205020404" pitchFamily="49" charset="0"/>
              <a:buChar char="o"/>
            </a:pPr>
            <a:endParaRPr lang="es-CO" sz="2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indent="-457200" algn="l">
              <a:buFont typeface="Courier New" panose="02070309020205020404" pitchFamily="49" charset="0"/>
              <a:buChar char="o"/>
            </a:pP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LESIONES DE MENOS IMPORTANCIA: </a:t>
            </a: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</a:t>
            </a:r>
            <a:r>
              <a:rPr lang="es-CO" sz="2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vitar </a:t>
            </a: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que se presenten complicaciones.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58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612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PRIMEROS  AUXILIOS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2702257"/>
            <a:ext cx="9298675" cy="2893325"/>
          </a:xfrm>
        </p:spPr>
        <p:txBody>
          <a:bodyPr/>
          <a:lstStyle/>
          <a:p>
            <a:pPr marL="0" indent="0"/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Están encaminados a:</a:t>
            </a:r>
          </a:p>
          <a:p>
            <a:pPr marL="0" indent="0"/>
            <a:endParaRPr lang="es-CO" b="1" dirty="0">
              <a:latin typeface="Century Gothic" panose="020B0502020202020204" pitchFamily="34" charset="0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Fracturas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Trauma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CO" sz="28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Mordedura de animales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440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840373"/>
            <a:ext cx="12690763" cy="144666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ts val="1800"/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PRINCIPIOS BÁSICOS DE LA ACTUACIÓN DEL SOCORRISTA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85454" y="2508708"/>
            <a:ext cx="10958945" cy="2582838"/>
          </a:xfrm>
        </p:spPr>
        <p:txBody>
          <a:bodyPr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Mantener la serenidad pero actuar con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rapidez.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Asegurarse de que no existe más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peligros.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Examinar detenidamente al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accidentado.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Cuidar al máximo el manejo del accidentado: NO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MOVER. 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Tranquilizar al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accidentado.  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Mantenerlo caliente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Ponerlo en Postura Lateral de Seguridad cuando sea necesario (inconsciente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). 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Procurar atención médica lo antes posible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AVISAR.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abandonar al </a:t>
            </a:r>
            <a:r>
              <a:rPr lang="es-CO" sz="2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herido.</a:t>
            </a:r>
            <a:endParaRPr lang="es-CO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414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17133</TotalTime>
  <Words>1336</Words>
  <Application>Microsoft Office PowerPoint</Application>
  <PresentationFormat>Panorámica</PresentationFormat>
  <Paragraphs>194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Calibri</vt:lpstr>
      <vt:lpstr>Montserrat</vt:lpstr>
      <vt:lpstr>Times New Roman</vt:lpstr>
      <vt:lpstr>Century</vt:lpstr>
      <vt:lpstr>Courier New</vt:lpstr>
      <vt:lpstr>Century Gothic</vt:lpstr>
      <vt:lpstr>Arial</vt:lpstr>
      <vt:lpstr>Office Theme</vt:lpstr>
      <vt:lpstr>PRIMEROS AUXILIOS</vt:lpstr>
      <vt:lpstr>PRIMEROS AUXILIOS</vt:lpstr>
      <vt:lpstr>Presentación de PowerPoint</vt:lpstr>
      <vt:lpstr>HEMORRAGIA EXANGUINANTE</vt:lpstr>
      <vt:lpstr>CADENA DE SUPERVIVENCIA</vt:lpstr>
      <vt:lpstr>CADENA DE SUPERVIVENCIA</vt:lpstr>
      <vt:lpstr>PRIMEROS  AUXILIOS</vt:lpstr>
      <vt:lpstr>PRIMEROS  AUXILIOS</vt:lpstr>
      <vt:lpstr>PRINCIPIOS BÁSICOS DE LA ACTUACIÓN DEL SOCORRISTA</vt:lpstr>
      <vt:lpstr>ACTUACIÓN GENERAL ANTE UNA SITUACIÓN DE EMERGENCIA  SECUENCIAS DEL SISTEMA P A S</vt:lpstr>
      <vt:lpstr>SECUENCIAS DEL SISTEMA P A S </vt:lpstr>
      <vt:lpstr>SECUENCIAS DEL SISTEMA P A S</vt:lpstr>
      <vt:lpstr>EVALUACION PRIMARIA</vt:lpstr>
      <vt:lpstr>EXPLORACION DE LA RESPIRACION  </vt:lpstr>
      <vt:lpstr>EXPLORACION DEL FUNCIONAMIENTO CARDIACO </vt:lpstr>
      <vt:lpstr>RECOMENDACIONES PARA TOMAR EL PULSO</vt:lpstr>
      <vt:lpstr> POSICIONES DE SEGURIDAD </vt:lpstr>
      <vt:lpstr>POSICIONES DE ESPERA</vt:lpstr>
      <vt:lpstr>POSICIONES DE ESPERA</vt:lpstr>
      <vt:lpstr>RECONOCIMIENTO DE SIGNOS VITALES Y RCP</vt:lpstr>
      <vt:lpstr>MANIOBRA FRENTE -  MENTON</vt:lpstr>
      <vt:lpstr>REANIMACION CARDIOPULMONAR</vt:lpstr>
      <vt:lpstr>OBSTRUCCION DE LA VIA AEREA</vt:lpstr>
      <vt:lpstr>OBSTRUCCION DE LA VIA AEREA</vt:lpstr>
      <vt:lpstr>OBSTRUCCION DE LA VIA AEREA</vt:lpstr>
      <vt:lpstr>HEMORRAGIAS</vt:lpstr>
      <vt:lpstr>HEMORRAGIAS </vt:lpstr>
      <vt:lpstr>LESIONES EN PARTES BLANDAS Y HERIDAS</vt:lpstr>
      <vt:lpstr>CONTUSIONES</vt:lpstr>
      <vt:lpstr>QUEMADURAS</vt:lpstr>
      <vt:lpstr>MANIOBRA DE HEIMLICH EN NIÑOS </vt:lpstr>
      <vt:lpstr>MANIOBRA DE HEIMLICH EN LACTANTES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Angelita</dc:creator>
  <cp:lastModifiedBy>Enrique Vasquez Diaz</cp:lastModifiedBy>
  <cp:revision>86</cp:revision>
  <dcterms:modified xsi:type="dcterms:W3CDTF">2020-04-13T02:54:15Z</dcterms:modified>
</cp:coreProperties>
</file>